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72" r:id="rId4"/>
    <p:sldId id="278" r:id="rId5"/>
    <p:sldId id="279" r:id="rId6"/>
    <p:sldId id="267" r:id="rId7"/>
    <p:sldId id="273" r:id="rId8"/>
    <p:sldId id="280" r:id="rId9"/>
    <p:sldId id="274" r:id="rId10"/>
    <p:sldId id="275" r:id="rId11"/>
    <p:sldId id="277" r:id="rId12"/>
    <p:sldId id="257"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4967" autoAdjust="0"/>
  </p:normalViewPr>
  <p:slideViewPr>
    <p:cSldViewPr snapToGrid="0">
      <p:cViewPr varScale="1">
        <p:scale>
          <a:sx n="171" d="100"/>
          <a:sy n="171" d="100"/>
        </p:scale>
        <p:origin x="83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170128-5EAE-48D0-A42B-4BD9D69E4EF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FFB9F8C-62EA-426F-9300-257A118B7F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038A8B7-A965-4E49-944E-598EC2AB412A}"/>
              </a:ext>
            </a:extLst>
          </p:cNvPr>
          <p:cNvSpPr>
            <a:spLocks noGrp="1"/>
          </p:cNvSpPr>
          <p:nvPr>
            <p:ph type="dt" sz="half" idx="10"/>
          </p:nvPr>
        </p:nvSpPr>
        <p:spPr/>
        <p:txBody>
          <a:bodyPr/>
          <a:lstStyle/>
          <a:p>
            <a:fld id="{40874204-B24F-48E6-8889-6E10647CBB6C}" type="datetimeFigureOut">
              <a:rPr lang="fr-FR" smtClean="0"/>
              <a:t>28/01/2026</a:t>
            </a:fld>
            <a:endParaRPr lang="fr-FR" dirty="0"/>
          </a:p>
        </p:txBody>
      </p:sp>
      <p:sp>
        <p:nvSpPr>
          <p:cNvPr id="5" name="Espace réservé du pied de page 4">
            <a:extLst>
              <a:ext uri="{FF2B5EF4-FFF2-40B4-BE49-F238E27FC236}">
                <a16:creationId xmlns:a16="http://schemas.microsoft.com/office/drawing/2014/main" id="{EB50677C-EDE8-4466-B3A6-493F7E7479E9}"/>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8661685D-FA16-4D65-B206-A2A630152E13}"/>
              </a:ext>
            </a:extLst>
          </p:cNvPr>
          <p:cNvSpPr>
            <a:spLocks noGrp="1"/>
          </p:cNvSpPr>
          <p:nvPr>
            <p:ph type="sldNum" sz="quarter" idx="12"/>
          </p:nvPr>
        </p:nvSpPr>
        <p:spPr/>
        <p:txBody>
          <a:bodyPr/>
          <a:lstStyle/>
          <a:p>
            <a:fld id="{89101325-06A1-493E-BF45-A86D55148728}" type="slidenum">
              <a:rPr lang="fr-FR" smtClean="0"/>
              <a:t>‹N°›</a:t>
            </a:fld>
            <a:endParaRPr lang="fr-FR" dirty="0"/>
          </a:p>
        </p:txBody>
      </p:sp>
    </p:spTree>
    <p:extLst>
      <p:ext uri="{BB962C8B-B14F-4D97-AF65-F5344CB8AC3E}">
        <p14:creationId xmlns:p14="http://schemas.microsoft.com/office/powerpoint/2010/main" val="131181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8807D-4B4E-471B-A12F-0A3E42515ED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7008034-9325-42BB-90D8-F74039516CA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DB868E-A4D0-484C-8EAB-74D50AFE0367}"/>
              </a:ext>
            </a:extLst>
          </p:cNvPr>
          <p:cNvSpPr>
            <a:spLocks noGrp="1"/>
          </p:cNvSpPr>
          <p:nvPr>
            <p:ph type="dt" sz="half" idx="10"/>
          </p:nvPr>
        </p:nvSpPr>
        <p:spPr/>
        <p:txBody>
          <a:bodyPr/>
          <a:lstStyle/>
          <a:p>
            <a:fld id="{40874204-B24F-48E6-8889-6E10647CBB6C}" type="datetimeFigureOut">
              <a:rPr lang="fr-FR" smtClean="0"/>
              <a:t>28/01/2026</a:t>
            </a:fld>
            <a:endParaRPr lang="fr-FR" dirty="0"/>
          </a:p>
        </p:txBody>
      </p:sp>
      <p:sp>
        <p:nvSpPr>
          <p:cNvPr id="5" name="Espace réservé du pied de page 4">
            <a:extLst>
              <a:ext uri="{FF2B5EF4-FFF2-40B4-BE49-F238E27FC236}">
                <a16:creationId xmlns:a16="http://schemas.microsoft.com/office/drawing/2014/main" id="{9CB0B315-E0E5-445C-A6BB-C94FAE11D9EB}"/>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6C46A0A6-E30A-441E-A0EA-B58C20D82194}"/>
              </a:ext>
            </a:extLst>
          </p:cNvPr>
          <p:cNvSpPr>
            <a:spLocks noGrp="1"/>
          </p:cNvSpPr>
          <p:nvPr>
            <p:ph type="sldNum" sz="quarter" idx="12"/>
          </p:nvPr>
        </p:nvSpPr>
        <p:spPr/>
        <p:txBody>
          <a:bodyPr/>
          <a:lstStyle/>
          <a:p>
            <a:fld id="{89101325-06A1-493E-BF45-A86D55148728}" type="slidenum">
              <a:rPr lang="fr-FR" smtClean="0"/>
              <a:t>‹N°›</a:t>
            </a:fld>
            <a:endParaRPr lang="fr-FR" dirty="0"/>
          </a:p>
        </p:txBody>
      </p:sp>
    </p:spTree>
    <p:extLst>
      <p:ext uri="{BB962C8B-B14F-4D97-AF65-F5344CB8AC3E}">
        <p14:creationId xmlns:p14="http://schemas.microsoft.com/office/powerpoint/2010/main" val="2878960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482F2C9-7B21-431C-96FC-883DFFDB560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FC11056-EA54-493F-A362-B1D1C9B9014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D20B6D-8B72-497F-A329-7A1A9A29073B}"/>
              </a:ext>
            </a:extLst>
          </p:cNvPr>
          <p:cNvSpPr>
            <a:spLocks noGrp="1"/>
          </p:cNvSpPr>
          <p:nvPr>
            <p:ph type="dt" sz="half" idx="10"/>
          </p:nvPr>
        </p:nvSpPr>
        <p:spPr/>
        <p:txBody>
          <a:bodyPr/>
          <a:lstStyle/>
          <a:p>
            <a:fld id="{40874204-B24F-48E6-8889-6E10647CBB6C}" type="datetimeFigureOut">
              <a:rPr lang="fr-FR" smtClean="0"/>
              <a:t>28/01/2026</a:t>
            </a:fld>
            <a:endParaRPr lang="fr-FR" dirty="0"/>
          </a:p>
        </p:txBody>
      </p:sp>
      <p:sp>
        <p:nvSpPr>
          <p:cNvPr id="5" name="Espace réservé du pied de page 4">
            <a:extLst>
              <a:ext uri="{FF2B5EF4-FFF2-40B4-BE49-F238E27FC236}">
                <a16:creationId xmlns:a16="http://schemas.microsoft.com/office/drawing/2014/main" id="{7A5301D2-A6CA-47A9-86AC-1A1C402C8D7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90C14EF2-F809-4E56-9DFD-87F12B36158D}"/>
              </a:ext>
            </a:extLst>
          </p:cNvPr>
          <p:cNvSpPr>
            <a:spLocks noGrp="1"/>
          </p:cNvSpPr>
          <p:nvPr>
            <p:ph type="sldNum" sz="quarter" idx="12"/>
          </p:nvPr>
        </p:nvSpPr>
        <p:spPr/>
        <p:txBody>
          <a:bodyPr/>
          <a:lstStyle/>
          <a:p>
            <a:fld id="{89101325-06A1-493E-BF45-A86D55148728}" type="slidenum">
              <a:rPr lang="fr-FR" smtClean="0"/>
              <a:t>‹N°›</a:t>
            </a:fld>
            <a:endParaRPr lang="fr-FR" dirty="0"/>
          </a:p>
        </p:txBody>
      </p:sp>
    </p:spTree>
    <p:extLst>
      <p:ext uri="{BB962C8B-B14F-4D97-AF65-F5344CB8AC3E}">
        <p14:creationId xmlns:p14="http://schemas.microsoft.com/office/powerpoint/2010/main" val="2631859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6ECC66-824F-4DD8-8CFC-81B274FE294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23899AF-A853-4871-875C-7897BDDDF98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6F04B26-932E-47A4-867C-8C1A2C7D99F0}"/>
              </a:ext>
            </a:extLst>
          </p:cNvPr>
          <p:cNvSpPr>
            <a:spLocks noGrp="1"/>
          </p:cNvSpPr>
          <p:nvPr>
            <p:ph type="dt" sz="half" idx="10"/>
          </p:nvPr>
        </p:nvSpPr>
        <p:spPr/>
        <p:txBody>
          <a:bodyPr/>
          <a:lstStyle/>
          <a:p>
            <a:fld id="{40874204-B24F-48E6-8889-6E10647CBB6C}" type="datetimeFigureOut">
              <a:rPr lang="fr-FR" smtClean="0"/>
              <a:t>28/01/2026</a:t>
            </a:fld>
            <a:endParaRPr lang="fr-FR" dirty="0"/>
          </a:p>
        </p:txBody>
      </p:sp>
      <p:sp>
        <p:nvSpPr>
          <p:cNvPr id="5" name="Espace réservé du pied de page 4">
            <a:extLst>
              <a:ext uri="{FF2B5EF4-FFF2-40B4-BE49-F238E27FC236}">
                <a16:creationId xmlns:a16="http://schemas.microsoft.com/office/drawing/2014/main" id="{B4C8CB92-DEDE-41FD-BA4D-1771C150517C}"/>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228120D-0A52-428A-8DD6-168193795D32}"/>
              </a:ext>
            </a:extLst>
          </p:cNvPr>
          <p:cNvSpPr>
            <a:spLocks noGrp="1"/>
          </p:cNvSpPr>
          <p:nvPr>
            <p:ph type="sldNum" sz="quarter" idx="12"/>
          </p:nvPr>
        </p:nvSpPr>
        <p:spPr/>
        <p:txBody>
          <a:bodyPr/>
          <a:lstStyle/>
          <a:p>
            <a:fld id="{89101325-06A1-493E-BF45-A86D55148728}" type="slidenum">
              <a:rPr lang="fr-FR" smtClean="0"/>
              <a:t>‹N°›</a:t>
            </a:fld>
            <a:endParaRPr lang="fr-FR" dirty="0"/>
          </a:p>
        </p:txBody>
      </p:sp>
    </p:spTree>
    <p:extLst>
      <p:ext uri="{BB962C8B-B14F-4D97-AF65-F5344CB8AC3E}">
        <p14:creationId xmlns:p14="http://schemas.microsoft.com/office/powerpoint/2010/main" val="1631961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F250D5-1E56-4D34-9F15-CA2985DD1DE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45D0089-E70D-45AC-B002-02877848EB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4CF027B-76E0-4DC3-AD0C-E4A60623EFFD}"/>
              </a:ext>
            </a:extLst>
          </p:cNvPr>
          <p:cNvSpPr>
            <a:spLocks noGrp="1"/>
          </p:cNvSpPr>
          <p:nvPr>
            <p:ph type="dt" sz="half" idx="10"/>
          </p:nvPr>
        </p:nvSpPr>
        <p:spPr/>
        <p:txBody>
          <a:bodyPr/>
          <a:lstStyle/>
          <a:p>
            <a:fld id="{40874204-B24F-48E6-8889-6E10647CBB6C}" type="datetimeFigureOut">
              <a:rPr lang="fr-FR" smtClean="0"/>
              <a:t>28/01/2026</a:t>
            </a:fld>
            <a:endParaRPr lang="fr-FR" dirty="0"/>
          </a:p>
        </p:txBody>
      </p:sp>
      <p:sp>
        <p:nvSpPr>
          <p:cNvPr id="5" name="Espace réservé du pied de page 4">
            <a:extLst>
              <a:ext uri="{FF2B5EF4-FFF2-40B4-BE49-F238E27FC236}">
                <a16:creationId xmlns:a16="http://schemas.microsoft.com/office/drawing/2014/main" id="{DE7287FE-C39C-436B-9B51-B9EA0CA3DA8D}"/>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EA7B466-FFE2-4DC1-A40F-0CFAC6C8413A}"/>
              </a:ext>
            </a:extLst>
          </p:cNvPr>
          <p:cNvSpPr>
            <a:spLocks noGrp="1"/>
          </p:cNvSpPr>
          <p:nvPr>
            <p:ph type="sldNum" sz="quarter" idx="12"/>
          </p:nvPr>
        </p:nvSpPr>
        <p:spPr/>
        <p:txBody>
          <a:bodyPr/>
          <a:lstStyle/>
          <a:p>
            <a:fld id="{89101325-06A1-493E-BF45-A86D55148728}" type="slidenum">
              <a:rPr lang="fr-FR" smtClean="0"/>
              <a:t>‹N°›</a:t>
            </a:fld>
            <a:endParaRPr lang="fr-FR" dirty="0"/>
          </a:p>
        </p:txBody>
      </p:sp>
    </p:spTree>
    <p:extLst>
      <p:ext uri="{BB962C8B-B14F-4D97-AF65-F5344CB8AC3E}">
        <p14:creationId xmlns:p14="http://schemas.microsoft.com/office/powerpoint/2010/main" val="391356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611F81-053F-46ED-B052-EF975FB0E30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5A62D14-0942-4DEB-B20F-D1917F471E7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73E319F-8141-42B7-A2A5-D1214C6932B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C6D0E22-AD50-46D3-9600-AE953A0B26A4}"/>
              </a:ext>
            </a:extLst>
          </p:cNvPr>
          <p:cNvSpPr>
            <a:spLocks noGrp="1"/>
          </p:cNvSpPr>
          <p:nvPr>
            <p:ph type="dt" sz="half" idx="10"/>
          </p:nvPr>
        </p:nvSpPr>
        <p:spPr/>
        <p:txBody>
          <a:bodyPr/>
          <a:lstStyle/>
          <a:p>
            <a:fld id="{40874204-B24F-48E6-8889-6E10647CBB6C}" type="datetimeFigureOut">
              <a:rPr lang="fr-FR" smtClean="0"/>
              <a:t>28/01/2026</a:t>
            </a:fld>
            <a:endParaRPr lang="fr-FR" dirty="0"/>
          </a:p>
        </p:txBody>
      </p:sp>
      <p:sp>
        <p:nvSpPr>
          <p:cNvPr id="6" name="Espace réservé du pied de page 5">
            <a:extLst>
              <a:ext uri="{FF2B5EF4-FFF2-40B4-BE49-F238E27FC236}">
                <a16:creationId xmlns:a16="http://schemas.microsoft.com/office/drawing/2014/main" id="{0C9E9CE4-BD70-4D5D-94E6-7F2C71ACE1C3}"/>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CE128557-F85D-4D19-8CFD-AF0301A55BFE}"/>
              </a:ext>
            </a:extLst>
          </p:cNvPr>
          <p:cNvSpPr>
            <a:spLocks noGrp="1"/>
          </p:cNvSpPr>
          <p:nvPr>
            <p:ph type="sldNum" sz="quarter" idx="12"/>
          </p:nvPr>
        </p:nvSpPr>
        <p:spPr/>
        <p:txBody>
          <a:bodyPr/>
          <a:lstStyle/>
          <a:p>
            <a:fld id="{89101325-06A1-493E-BF45-A86D55148728}" type="slidenum">
              <a:rPr lang="fr-FR" smtClean="0"/>
              <a:t>‹N°›</a:t>
            </a:fld>
            <a:endParaRPr lang="fr-FR" dirty="0"/>
          </a:p>
        </p:txBody>
      </p:sp>
    </p:spTree>
    <p:extLst>
      <p:ext uri="{BB962C8B-B14F-4D97-AF65-F5344CB8AC3E}">
        <p14:creationId xmlns:p14="http://schemas.microsoft.com/office/powerpoint/2010/main" val="374303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A94B67-E0CE-4F83-83B9-A1264BFAF2C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2761AB2-AB94-448E-B39E-93C8FBAFA2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857FE1C-2E18-4435-BB87-355B60143CF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8725FB1-21BD-4470-BB36-5A0955D975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37D31C6-EFBD-4FCD-8216-7C45DC5F51D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41C1F86-C444-4BA5-A1EA-70201936E631}"/>
              </a:ext>
            </a:extLst>
          </p:cNvPr>
          <p:cNvSpPr>
            <a:spLocks noGrp="1"/>
          </p:cNvSpPr>
          <p:nvPr>
            <p:ph type="dt" sz="half" idx="10"/>
          </p:nvPr>
        </p:nvSpPr>
        <p:spPr/>
        <p:txBody>
          <a:bodyPr/>
          <a:lstStyle/>
          <a:p>
            <a:fld id="{40874204-B24F-48E6-8889-6E10647CBB6C}" type="datetimeFigureOut">
              <a:rPr lang="fr-FR" smtClean="0"/>
              <a:t>28/01/2026</a:t>
            </a:fld>
            <a:endParaRPr lang="fr-FR" dirty="0"/>
          </a:p>
        </p:txBody>
      </p:sp>
      <p:sp>
        <p:nvSpPr>
          <p:cNvPr id="8" name="Espace réservé du pied de page 7">
            <a:extLst>
              <a:ext uri="{FF2B5EF4-FFF2-40B4-BE49-F238E27FC236}">
                <a16:creationId xmlns:a16="http://schemas.microsoft.com/office/drawing/2014/main" id="{E6DDDD8D-86A6-4B3A-B4FF-E00811DED613}"/>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5DD9C5EF-73D2-41E4-ACEC-9A0E1F7EAC23}"/>
              </a:ext>
            </a:extLst>
          </p:cNvPr>
          <p:cNvSpPr>
            <a:spLocks noGrp="1"/>
          </p:cNvSpPr>
          <p:nvPr>
            <p:ph type="sldNum" sz="quarter" idx="12"/>
          </p:nvPr>
        </p:nvSpPr>
        <p:spPr/>
        <p:txBody>
          <a:bodyPr/>
          <a:lstStyle/>
          <a:p>
            <a:fld id="{89101325-06A1-493E-BF45-A86D55148728}" type="slidenum">
              <a:rPr lang="fr-FR" smtClean="0"/>
              <a:t>‹N°›</a:t>
            </a:fld>
            <a:endParaRPr lang="fr-FR" dirty="0"/>
          </a:p>
        </p:txBody>
      </p:sp>
    </p:spTree>
    <p:extLst>
      <p:ext uri="{BB962C8B-B14F-4D97-AF65-F5344CB8AC3E}">
        <p14:creationId xmlns:p14="http://schemas.microsoft.com/office/powerpoint/2010/main" val="631083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56717A-EFD7-480F-9B76-6EA9646B43A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8BB25E1-FE7F-4594-9D26-79573AECC5A6}"/>
              </a:ext>
            </a:extLst>
          </p:cNvPr>
          <p:cNvSpPr>
            <a:spLocks noGrp="1"/>
          </p:cNvSpPr>
          <p:nvPr>
            <p:ph type="dt" sz="half" idx="10"/>
          </p:nvPr>
        </p:nvSpPr>
        <p:spPr/>
        <p:txBody>
          <a:bodyPr/>
          <a:lstStyle/>
          <a:p>
            <a:fld id="{40874204-B24F-48E6-8889-6E10647CBB6C}" type="datetimeFigureOut">
              <a:rPr lang="fr-FR" smtClean="0"/>
              <a:t>28/01/2026</a:t>
            </a:fld>
            <a:endParaRPr lang="fr-FR" dirty="0"/>
          </a:p>
        </p:txBody>
      </p:sp>
      <p:sp>
        <p:nvSpPr>
          <p:cNvPr id="4" name="Espace réservé du pied de page 3">
            <a:extLst>
              <a:ext uri="{FF2B5EF4-FFF2-40B4-BE49-F238E27FC236}">
                <a16:creationId xmlns:a16="http://schemas.microsoft.com/office/drawing/2014/main" id="{1A3C880F-4A6F-4188-898D-A8A02CF2B9FE}"/>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2DBE48BD-C437-4405-9F79-F80BBDB5D619}"/>
              </a:ext>
            </a:extLst>
          </p:cNvPr>
          <p:cNvSpPr>
            <a:spLocks noGrp="1"/>
          </p:cNvSpPr>
          <p:nvPr>
            <p:ph type="sldNum" sz="quarter" idx="12"/>
          </p:nvPr>
        </p:nvSpPr>
        <p:spPr/>
        <p:txBody>
          <a:bodyPr/>
          <a:lstStyle/>
          <a:p>
            <a:fld id="{89101325-06A1-493E-BF45-A86D55148728}" type="slidenum">
              <a:rPr lang="fr-FR" smtClean="0"/>
              <a:t>‹N°›</a:t>
            </a:fld>
            <a:endParaRPr lang="fr-FR" dirty="0"/>
          </a:p>
        </p:txBody>
      </p:sp>
    </p:spTree>
    <p:extLst>
      <p:ext uri="{BB962C8B-B14F-4D97-AF65-F5344CB8AC3E}">
        <p14:creationId xmlns:p14="http://schemas.microsoft.com/office/powerpoint/2010/main" val="425790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3377835-CDE1-4852-BB3D-083FE04DB675}"/>
              </a:ext>
            </a:extLst>
          </p:cNvPr>
          <p:cNvSpPr>
            <a:spLocks noGrp="1"/>
          </p:cNvSpPr>
          <p:nvPr>
            <p:ph type="dt" sz="half" idx="10"/>
          </p:nvPr>
        </p:nvSpPr>
        <p:spPr/>
        <p:txBody>
          <a:bodyPr/>
          <a:lstStyle/>
          <a:p>
            <a:fld id="{40874204-B24F-48E6-8889-6E10647CBB6C}" type="datetimeFigureOut">
              <a:rPr lang="fr-FR" smtClean="0"/>
              <a:t>28/01/2026</a:t>
            </a:fld>
            <a:endParaRPr lang="fr-FR" dirty="0"/>
          </a:p>
        </p:txBody>
      </p:sp>
      <p:sp>
        <p:nvSpPr>
          <p:cNvPr id="3" name="Espace réservé du pied de page 2">
            <a:extLst>
              <a:ext uri="{FF2B5EF4-FFF2-40B4-BE49-F238E27FC236}">
                <a16:creationId xmlns:a16="http://schemas.microsoft.com/office/drawing/2014/main" id="{5FF7F325-DC2F-4834-8F20-DEFDCD10A1AB}"/>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DA09FB8-F0D5-442F-8A4C-973907B657AC}"/>
              </a:ext>
            </a:extLst>
          </p:cNvPr>
          <p:cNvSpPr>
            <a:spLocks noGrp="1"/>
          </p:cNvSpPr>
          <p:nvPr>
            <p:ph type="sldNum" sz="quarter" idx="12"/>
          </p:nvPr>
        </p:nvSpPr>
        <p:spPr/>
        <p:txBody>
          <a:bodyPr/>
          <a:lstStyle/>
          <a:p>
            <a:fld id="{89101325-06A1-493E-BF45-A86D55148728}" type="slidenum">
              <a:rPr lang="fr-FR" smtClean="0"/>
              <a:t>‹N°›</a:t>
            </a:fld>
            <a:endParaRPr lang="fr-FR" dirty="0"/>
          </a:p>
        </p:txBody>
      </p:sp>
    </p:spTree>
    <p:extLst>
      <p:ext uri="{BB962C8B-B14F-4D97-AF65-F5344CB8AC3E}">
        <p14:creationId xmlns:p14="http://schemas.microsoft.com/office/powerpoint/2010/main" val="326993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63DB33-114C-4025-960B-66F5B797B2C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6E65642-8A76-468E-920F-1D7FA6800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7D2ADB4-93A6-4D6F-8D9E-597F6F96C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6BB4345-C5A2-43E7-A868-2ED391160D11}"/>
              </a:ext>
            </a:extLst>
          </p:cNvPr>
          <p:cNvSpPr>
            <a:spLocks noGrp="1"/>
          </p:cNvSpPr>
          <p:nvPr>
            <p:ph type="dt" sz="half" idx="10"/>
          </p:nvPr>
        </p:nvSpPr>
        <p:spPr/>
        <p:txBody>
          <a:bodyPr/>
          <a:lstStyle/>
          <a:p>
            <a:fld id="{40874204-B24F-48E6-8889-6E10647CBB6C}" type="datetimeFigureOut">
              <a:rPr lang="fr-FR" smtClean="0"/>
              <a:t>28/01/2026</a:t>
            </a:fld>
            <a:endParaRPr lang="fr-FR" dirty="0"/>
          </a:p>
        </p:txBody>
      </p:sp>
      <p:sp>
        <p:nvSpPr>
          <p:cNvPr id="6" name="Espace réservé du pied de page 5">
            <a:extLst>
              <a:ext uri="{FF2B5EF4-FFF2-40B4-BE49-F238E27FC236}">
                <a16:creationId xmlns:a16="http://schemas.microsoft.com/office/drawing/2014/main" id="{447C5B5C-4A24-4BED-AC93-C0FD86B4B97E}"/>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39FB273B-090F-4F95-90D8-1C8D1CD70849}"/>
              </a:ext>
            </a:extLst>
          </p:cNvPr>
          <p:cNvSpPr>
            <a:spLocks noGrp="1"/>
          </p:cNvSpPr>
          <p:nvPr>
            <p:ph type="sldNum" sz="quarter" idx="12"/>
          </p:nvPr>
        </p:nvSpPr>
        <p:spPr/>
        <p:txBody>
          <a:bodyPr/>
          <a:lstStyle/>
          <a:p>
            <a:fld id="{89101325-06A1-493E-BF45-A86D55148728}" type="slidenum">
              <a:rPr lang="fr-FR" smtClean="0"/>
              <a:t>‹N°›</a:t>
            </a:fld>
            <a:endParaRPr lang="fr-FR" dirty="0"/>
          </a:p>
        </p:txBody>
      </p:sp>
    </p:spTree>
    <p:extLst>
      <p:ext uri="{BB962C8B-B14F-4D97-AF65-F5344CB8AC3E}">
        <p14:creationId xmlns:p14="http://schemas.microsoft.com/office/powerpoint/2010/main" val="407728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76F374-22CC-4ECD-8140-E9163E127E9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8F4D401-E2F7-4A54-BAA5-718A42CF25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F08A8E1D-CE74-4BB8-9833-9827EE97E1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77A111A-25B0-40F8-803C-1E618E5716F1}"/>
              </a:ext>
            </a:extLst>
          </p:cNvPr>
          <p:cNvSpPr>
            <a:spLocks noGrp="1"/>
          </p:cNvSpPr>
          <p:nvPr>
            <p:ph type="dt" sz="half" idx="10"/>
          </p:nvPr>
        </p:nvSpPr>
        <p:spPr/>
        <p:txBody>
          <a:bodyPr/>
          <a:lstStyle/>
          <a:p>
            <a:fld id="{40874204-B24F-48E6-8889-6E10647CBB6C}" type="datetimeFigureOut">
              <a:rPr lang="fr-FR" smtClean="0"/>
              <a:t>28/01/2026</a:t>
            </a:fld>
            <a:endParaRPr lang="fr-FR" dirty="0"/>
          </a:p>
        </p:txBody>
      </p:sp>
      <p:sp>
        <p:nvSpPr>
          <p:cNvPr id="6" name="Espace réservé du pied de page 5">
            <a:extLst>
              <a:ext uri="{FF2B5EF4-FFF2-40B4-BE49-F238E27FC236}">
                <a16:creationId xmlns:a16="http://schemas.microsoft.com/office/drawing/2014/main" id="{0E9BDAC8-4046-4986-BB1A-C1EDC57658CE}"/>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7568CECB-F4E1-4145-AE28-BB152A30C15A}"/>
              </a:ext>
            </a:extLst>
          </p:cNvPr>
          <p:cNvSpPr>
            <a:spLocks noGrp="1"/>
          </p:cNvSpPr>
          <p:nvPr>
            <p:ph type="sldNum" sz="quarter" idx="12"/>
          </p:nvPr>
        </p:nvSpPr>
        <p:spPr/>
        <p:txBody>
          <a:bodyPr/>
          <a:lstStyle/>
          <a:p>
            <a:fld id="{89101325-06A1-493E-BF45-A86D55148728}" type="slidenum">
              <a:rPr lang="fr-FR" smtClean="0"/>
              <a:t>‹N°›</a:t>
            </a:fld>
            <a:endParaRPr lang="fr-FR" dirty="0"/>
          </a:p>
        </p:txBody>
      </p:sp>
    </p:spTree>
    <p:extLst>
      <p:ext uri="{BB962C8B-B14F-4D97-AF65-F5344CB8AC3E}">
        <p14:creationId xmlns:p14="http://schemas.microsoft.com/office/powerpoint/2010/main" val="407685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6081ED4-1F46-4D37-BD57-F092F68198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D3C59ED-D899-4EEF-9E48-1D80DD52DE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D269A2-17BE-42A6-9CD4-DC6D5E7CA3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74204-B24F-48E6-8889-6E10647CBB6C}" type="datetimeFigureOut">
              <a:rPr lang="fr-FR" smtClean="0"/>
              <a:t>28/01/2026</a:t>
            </a:fld>
            <a:endParaRPr lang="fr-FR" dirty="0"/>
          </a:p>
        </p:txBody>
      </p:sp>
      <p:sp>
        <p:nvSpPr>
          <p:cNvPr id="5" name="Espace réservé du pied de page 4">
            <a:extLst>
              <a:ext uri="{FF2B5EF4-FFF2-40B4-BE49-F238E27FC236}">
                <a16:creationId xmlns:a16="http://schemas.microsoft.com/office/drawing/2014/main" id="{C256FFD7-25A6-44C5-8D3D-4253587544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914CB02D-4CEA-44DE-A8A4-7F9344F0A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01325-06A1-493E-BF45-A86D55148728}" type="slidenum">
              <a:rPr lang="fr-FR" smtClean="0"/>
              <a:t>‹N°›</a:t>
            </a:fld>
            <a:endParaRPr lang="fr-FR" dirty="0"/>
          </a:p>
        </p:txBody>
      </p:sp>
    </p:spTree>
    <p:extLst>
      <p:ext uri="{BB962C8B-B14F-4D97-AF65-F5344CB8AC3E}">
        <p14:creationId xmlns:p14="http://schemas.microsoft.com/office/powerpoint/2010/main" val="2801469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em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8.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DFA36E-633C-48F1-965A-85DAFAB60C3E}"/>
              </a:ext>
            </a:extLst>
          </p:cNvPr>
          <p:cNvSpPr>
            <a:spLocks noGrp="1"/>
          </p:cNvSpPr>
          <p:nvPr>
            <p:ph type="ctrTitle"/>
          </p:nvPr>
        </p:nvSpPr>
        <p:spPr>
          <a:xfrm>
            <a:off x="1328854" y="2544143"/>
            <a:ext cx="9144000" cy="2387600"/>
          </a:xfrm>
        </p:spPr>
        <p:txBody>
          <a:bodyPr>
            <a:normAutofit fontScale="90000"/>
          </a:bodyPr>
          <a:lstStyle/>
          <a:p>
            <a:br>
              <a:rPr lang="fr-FR" dirty="0"/>
            </a:br>
            <a:r>
              <a:rPr lang="fr-FR" dirty="0"/>
              <a:t>Théorie PA-40 </a:t>
            </a:r>
            <a:br>
              <a:rPr lang="fr-FR" dirty="0"/>
            </a:br>
            <a:br>
              <a:rPr lang="fr-FR" dirty="0"/>
            </a:br>
            <a:r>
              <a:rPr lang="fr-FR" sz="4400" dirty="0"/>
              <a:t>Organisation et planification d’une plongée à 40 m en autonomie et en sécurité.</a:t>
            </a:r>
            <a:endParaRPr lang="fr-FR" dirty="0"/>
          </a:p>
        </p:txBody>
      </p:sp>
      <p:pic>
        <p:nvPicPr>
          <p:cNvPr id="5" name="Image 4">
            <a:extLst>
              <a:ext uri="{FF2B5EF4-FFF2-40B4-BE49-F238E27FC236}">
                <a16:creationId xmlns:a16="http://schemas.microsoft.com/office/drawing/2014/main" id="{EDB916FC-E4D7-47B6-8D7A-CFF57BB46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1600" y="3414720"/>
            <a:ext cx="28800" cy="28560"/>
          </a:xfrm>
          <a:prstGeom prst="rect">
            <a:avLst/>
          </a:prstGeom>
        </p:spPr>
      </p:pic>
      <p:pic>
        <p:nvPicPr>
          <p:cNvPr id="3" name="Picture 2" descr="Plongée Sub Ivry">
            <a:extLst>
              <a:ext uri="{FF2B5EF4-FFF2-40B4-BE49-F238E27FC236}">
                <a16:creationId xmlns:a16="http://schemas.microsoft.com/office/drawing/2014/main" id="{CC53BE9E-ED88-453C-A3F3-F5BE67543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812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E246FFD7-0145-418D-8117-871F4FCCAE1D}"/>
              </a:ext>
            </a:extLst>
          </p:cNvPr>
          <p:cNvSpPr>
            <a:spLocks noGrp="1"/>
          </p:cNvSpPr>
          <p:nvPr>
            <p:ph idx="1"/>
          </p:nvPr>
        </p:nvSpPr>
        <p:spPr>
          <a:xfrm>
            <a:off x="838199" y="1872004"/>
            <a:ext cx="5495693" cy="4053203"/>
          </a:xfrm>
        </p:spPr>
        <p:txBody>
          <a:bodyPr>
            <a:normAutofit/>
          </a:bodyPr>
          <a:lstStyle/>
          <a:p>
            <a:pPr marL="0" indent="0">
              <a:buNone/>
            </a:pPr>
            <a:r>
              <a:rPr lang="fr-FR" sz="2000" dirty="0"/>
              <a:t>« À température constante et à saturation, la quantité de gaz dissous dans un liquide est proportionnelle à la pression partielle qu'exerce ce gaz sur le liquide. »</a:t>
            </a:r>
          </a:p>
          <a:p>
            <a:pPr marL="0" indent="0">
              <a:buNone/>
            </a:pPr>
            <a:endParaRPr lang="fr-FR" sz="2000" dirty="0"/>
          </a:p>
          <a:p>
            <a:pPr marL="0" indent="0">
              <a:buNone/>
            </a:pPr>
            <a:r>
              <a:rPr lang="fr-FR" sz="2000" dirty="0"/>
              <a:t>=&gt; Plus un gaz exerce une forte pression sur un liquide, plus ce liquide pourra contenir une quantité importante de ce gaz.</a:t>
            </a:r>
          </a:p>
          <a:p>
            <a:pPr marL="0" indent="0">
              <a:buNone/>
            </a:pPr>
            <a:endParaRPr lang="fr-FR" sz="2000" dirty="0"/>
          </a:p>
          <a:p>
            <a:pPr marL="0" indent="0">
              <a:buNone/>
            </a:pPr>
            <a:r>
              <a:rPr lang="fr-FR" sz="2000" dirty="0"/>
              <a:t>En plongée: les variations de pression entraînent des variations des quantités d’azote que l’organisme peut contenir.</a:t>
            </a:r>
          </a:p>
        </p:txBody>
      </p:sp>
      <p:sp>
        <p:nvSpPr>
          <p:cNvPr id="5" name="Titre 1">
            <a:extLst>
              <a:ext uri="{FF2B5EF4-FFF2-40B4-BE49-F238E27FC236}">
                <a16:creationId xmlns:a16="http://schemas.microsoft.com/office/drawing/2014/main" id="{630963B3-8CC3-7FC9-7ED4-36C67BA03E65}"/>
              </a:ext>
            </a:extLst>
          </p:cNvPr>
          <p:cNvSpPr>
            <a:spLocks noGrp="1"/>
          </p:cNvSpPr>
          <p:nvPr>
            <p:ph type="title"/>
          </p:nvPr>
        </p:nvSpPr>
        <p:spPr>
          <a:xfrm>
            <a:off x="838200" y="365126"/>
            <a:ext cx="10515600" cy="448914"/>
          </a:xfrm>
        </p:spPr>
        <p:txBody>
          <a:bodyPr>
            <a:normAutofit fontScale="90000"/>
          </a:bodyPr>
          <a:lstStyle/>
          <a:p>
            <a:r>
              <a:rPr lang="fr-FR" dirty="0"/>
              <a:t>Révisions</a:t>
            </a:r>
          </a:p>
        </p:txBody>
      </p:sp>
      <p:sp>
        <p:nvSpPr>
          <p:cNvPr id="6" name="ZoneTexte 5">
            <a:extLst>
              <a:ext uri="{FF2B5EF4-FFF2-40B4-BE49-F238E27FC236}">
                <a16:creationId xmlns:a16="http://schemas.microsoft.com/office/drawing/2014/main" id="{ED02E0A2-6D57-BBCB-D516-5FC97F62087C}"/>
              </a:ext>
            </a:extLst>
          </p:cNvPr>
          <p:cNvSpPr txBox="1"/>
          <p:nvPr/>
        </p:nvSpPr>
        <p:spPr>
          <a:xfrm>
            <a:off x="838199" y="919722"/>
            <a:ext cx="2113207" cy="523220"/>
          </a:xfrm>
          <a:prstGeom prst="rect">
            <a:avLst/>
          </a:prstGeom>
          <a:noFill/>
        </p:spPr>
        <p:txBody>
          <a:bodyPr wrap="none" rtlCol="0">
            <a:spAutoFit/>
          </a:bodyPr>
          <a:lstStyle/>
          <a:p>
            <a:r>
              <a:rPr lang="fr-FR" sz="2800" dirty="0"/>
              <a:t>Loi de Henry:</a:t>
            </a:r>
          </a:p>
        </p:txBody>
      </p:sp>
      <p:pic>
        <p:nvPicPr>
          <p:cNvPr id="2050" name="Picture 2">
            <a:extLst>
              <a:ext uri="{FF2B5EF4-FFF2-40B4-BE49-F238E27FC236}">
                <a16:creationId xmlns:a16="http://schemas.microsoft.com/office/drawing/2014/main" id="{5C45F321-8CAC-3B1F-AB10-F7E437F63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3892" y="1692523"/>
            <a:ext cx="5740672" cy="28003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longée Sub Ivry">
            <a:extLst>
              <a:ext uri="{FF2B5EF4-FFF2-40B4-BE49-F238E27FC236}">
                <a16:creationId xmlns:a16="http://schemas.microsoft.com/office/drawing/2014/main" id="{C9FB1BB0-C430-5B8C-418F-110BAFF73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351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longée Sub Ivry">
            <a:extLst>
              <a:ext uri="{FF2B5EF4-FFF2-40B4-BE49-F238E27FC236}">
                <a16:creationId xmlns:a16="http://schemas.microsoft.com/office/drawing/2014/main" id="{961C7490-5A1E-78D1-CCDD-441094B991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8388" y="66835"/>
            <a:ext cx="1110317" cy="1038668"/>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contenu 2">
            <a:extLst>
              <a:ext uri="{FF2B5EF4-FFF2-40B4-BE49-F238E27FC236}">
                <a16:creationId xmlns:a16="http://schemas.microsoft.com/office/drawing/2014/main" id="{A4B18F0C-F4A0-A93D-651A-08CBC92F762A}"/>
              </a:ext>
            </a:extLst>
          </p:cNvPr>
          <p:cNvSpPr>
            <a:spLocks noGrp="1"/>
          </p:cNvSpPr>
          <p:nvPr>
            <p:ph idx="1"/>
          </p:nvPr>
        </p:nvSpPr>
        <p:spPr>
          <a:xfrm>
            <a:off x="838199" y="1610178"/>
            <a:ext cx="5495693" cy="4566785"/>
          </a:xfrm>
        </p:spPr>
        <p:txBody>
          <a:bodyPr>
            <a:normAutofit/>
          </a:bodyPr>
          <a:lstStyle/>
          <a:p>
            <a:pPr marL="0" indent="0">
              <a:buNone/>
            </a:pPr>
            <a:r>
              <a:rPr lang="fr-FR" sz="2000" dirty="0"/>
              <a:t>«A température donnée, la pression d'un mélange gazeux est égale à la somme des pressions qu'auraient chacun des gaz s'il occupait seul tout le volume.»</a:t>
            </a:r>
          </a:p>
          <a:p>
            <a:pPr marL="0" indent="0">
              <a:buNone/>
            </a:pPr>
            <a:endParaRPr lang="fr-FR" sz="2000" dirty="0"/>
          </a:p>
          <a:p>
            <a:pPr marL="0" indent="0">
              <a:buNone/>
            </a:pPr>
            <a:r>
              <a:rPr lang="fr-FR" sz="2000" dirty="0"/>
              <a:t>Le plongeur respire de l'air comprimé. Plus on va descendre, plus cet air sera dense.</a:t>
            </a:r>
          </a:p>
          <a:p>
            <a:pPr marL="0" indent="0">
              <a:buNone/>
            </a:pPr>
            <a:r>
              <a:rPr lang="fr-FR" sz="2000" dirty="0"/>
              <a:t> L'air est composé de plusieurs gaz qui à une certaine profondeur peuvent être toxiques (narcose, essoufflement, hyperoxie).</a:t>
            </a:r>
          </a:p>
          <a:p>
            <a:pPr marL="0" indent="0">
              <a:buNone/>
            </a:pPr>
            <a:r>
              <a:rPr lang="fr-FR" sz="2000" dirty="0"/>
              <a:t>Il nous est donc nécessaire de calculer la pression de ces gaz à telle ou telle profondeur afin de mesurer leurs effets.</a:t>
            </a:r>
          </a:p>
          <a:p>
            <a:pPr marL="0" indent="0">
              <a:buNone/>
            </a:pPr>
            <a:endParaRPr lang="fr-FR" sz="2000" dirty="0"/>
          </a:p>
          <a:p>
            <a:pPr marL="0" indent="0">
              <a:buNone/>
            </a:pPr>
            <a:endParaRPr lang="fr-FR" sz="2000" dirty="0"/>
          </a:p>
        </p:txBody>
      </p:sp>
      <p:sp>
        <p:nvSpPr>
          <p:cNvPr id="5" name="Titre 1">
            <a:extLst>
              <a:ext uri="{FF2B5EF4-FFF2-40B4-BE49-F238E27FC236}">
                <a16:creationId xmlns:a16="http://schemas.microsoft.com/office/drawing/2014/main" id="{C88E3CF2-E84F-08FA-1052-0F0FE7A32A74}"/>
              </a:ext>
            </a:extLst>
          </p:cNvPr>
          <p:cNvSpPr>
            <a:spLocks noGrp="1"/>
          </p:cNvSpPr>
          <p:nvPr>
            <p:ph type="title"/>
          </p:nvPr>
        </p:nvSpPr>
        <p:spPr>
          <a:xfrm>
            <a:off x="838200" y="365126"/>
            <a:ext cx="10515600" cy="448914"/>
          </a:xfrm>
        </p:spPr>
        <p:txBody>
          <a:bodyPr>
            <a:normAutofit fontScale="90000"/>
          </a:bodyPr>
          <a:lstStyle/>
          <a:p>
            <a:r>
              <a:rPr lang="fr-FR" dirty="0"/>
              <a:t>Révisions</a:t>
            </a:r>
          </a:p>
        </p:txBody>
      </p:sp>
      <p:sp>
        <p:nvSpPr>
          <p:cNvPr id="6" name="ZoneTexte 5">
            <a:extLst>
              <a:ext uri="{FF2B5EF4-FFF2-40B4-BE49-F238E27FC236}">
                <a16:creationId xmlns:a16="http://schemas.microsoft.com/office/drawing/2014/main" id="{27E92E90-6B96-BD22-CFFE-A36BED5EA9C6}"/>
              </a:ext>
            </a:extLst>
          </p:cNvPr>
          <p:cNvSpPr txBox="1"/>
          <p:nvPr/>
        </p:nvSpPr>
        <p:spPr>
          <a:xfrm>
            <a:off x="838199" y="919722"/>
            <a:ext cx="5482078" cy="523220"/>
          </a:xfrm>
          <a:prstGeom prst="rect">
            <a:avLst/>
          </a:prstGeom>
          <a:noFill/>
        </p:spPr>
        <p:txBody>
          <a:bodyPr wrap="none" rtlCol="0">
            <a:spAutoFit/>
          </a:bodyPr>
          <a:lstStyle/>
          <a:p>
            <a:r>
              <a:rPr lang="fr-FR" sz="2800" dirty="0"/>
              <a:t>Loi de Dalton </a:t>
            </a:r>
            <a:r>
              <a:rPr lang="fr-FR" sz="2000" dirty="0"/>
              <a:t>(ou loi des pressions partielles):</a:t>
            </a:r>
            <a:endParaRPr lang="fr-FR" sz="3200" dirty="0"/>
          </a:p>
        </p:txBody>
      </p:sp>
      <p:pic>
        <p:nvPicPr>
          <p:cNvPr id="9" name="Image 8" descr="Une image contenant texte, capture d’écran, conception&#10;&#10;Le contenu généré par l’IA peut être incorrect.">
            <a:extLst>
              <a:ext uri="{FF2B5EF4-FFF2-40B4-BE49-F238E27FC236}">
                <a16:creationId xmlns:a16="http://schemas.microsoft.com/office/drawing/2014/main" id="{B6FE98C6-9985-7CBB-8E58-99E17FF26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918" y="150365"/>
            <a:ext cx="4471470" cy="2951170"/>
          </a:xfrm>
          <a:prstGeom prst="rect">
            <a:avLst/>
          </a:prstGeom>
        </p:spPr>
      </p:pic>
      <p:graphicFrame>
        <p:nvGraphicFramePr>
          <p:cNvPr id="14" name="Objet 13">
            <a:extLst>
              <a:ext uri="{FF2B5EF4-FFF2-40B4-BE49-F238E27FC236}">
                <a16:creationId xmlns:a16="http://schemas.microsoft.com/office/drawing/2014/main" id="{F8CA2621-AA3D-CF10-74FA-355ACF2E6CDD}"/>
              </a:ext>
            </a:extLst>
          </p:cNvPr>
          <p:cNvGraphicFramePr>
            <a:graphicFrameLocks noChangeAspect="1"/>
          </p:cNvGraphicFramePr>
          <p:nvPr/>
        </p:nvGraphicFramePr>
        <p:xfrm>
          <a:off x="6732007" y="3222586"/>
          <a:ext cx="2168525" cy="2709069"/>
        </p:xfrm>
        <a:graphic>
          <a:graphicData uri="http://schemas.openxmlformats.org/presentationml/2006/ole">
            <mc:AlternateContent xmlns:mc="http://schemas.openxmlformats.org/markup-compatibility/2006">
              <mc:Choice xmlns:v="urn:schemas-microsoft-com:vml" Requires="v">
                <p:oleObj r:id="rId4" imgW="9094033" imgH="11363826" progId="">
                  <p:embed/>
                </p:oleObj>
              </mc:Choice>
              <mc:Fallback>
                <p:oleObj r:id="rId4" imgW="9094033" imgH="11363826" progId="">
                  <p:embed/>
                  <p:pic>
                    <p:nvPicPr>
                      <p:cNvPr id="14" name="Objet 13">
                        <a:extLst>
                          <a:ext uri="{FF2B5EF4-FFF2-40B4-BE49-F238E27FC236}">
                            <a16:creationId xmlns:a16="http://schemas.microsoft.com/office/drawing/2014/main" id="{F8CA2621-AA3D-CF10-74FA-355ACF2E6CDD}"/>
                          </a:ext>
                        </a:extLst>
                      </p:cNvPr>
                      <p:cNvPicPr/>
                      <p:nvPr/>
                    </p:nvPicPr>
                    <p:blipFill>
                      <a:blip r:embed="rId5"/>
                      <a:stretch>
                        <a:fillRect/>
                      </a:stretch>
                    </p:blipFill>
                    <p:spPr>
                      <a:xfrm>
                        <a:off x="6732007" y="3222586"/>
                        <a:ext cx="2168525" cy="2709069"/>
                      </a:xfrm>
                      <a:prstGeom prst="rect">
                        <a:avLst/>
                      </a:prstGeom>
                    </p:spPr>
                  </p:pic>
                </p:oleObj>
              </mc:Fallback>
            </mc:AlternateContent>
          </a:graphicData>
        </a:graphic>
      </p:graphicFrame>
      <p:graphicFrame>
        <p:nvGraphicFramePr>
          <p:cNvPr id="16" name="Objet 15">
            <a:extLst>
              <a:ext uri="{FF2B5EF4-FFF2-40B4-BE49-F238E27FC236}">
                <a16:creationId xmlns:a16="http://schemas.microsoft.com/office/drawing/2014/main" id="{44271CD4-D9B3-71DD-4131-B06D2FF96FD0}"/>
              </a:ext>
            </a:extLst>
          </p:cNvPr>
          <p:cNvGraphicFramePr>
            <a:graphicFrameLocks noChangeAspect="1"/>
          </p:cNvGraphicFramePr>
          <p:nvPr/>
        </p:nvGraphicFramePr>
        <p:xfrm>
          <a:off x="9298647" y="3222586"/>
          <a:ext cx="2263776" cy="2709070"/>
        </p:xfrm>
        <a:graphic>
          <a:graphicData uri="http://schemas.openxmlformats.org/presentationml/2006/ole">
            <mc:AlternateContent xmlns:mc="http://schemas.openxmlformats.org/markup-compatibility/2006">
              <mc:Choice xmlns:v="urn:schemas-microsoft-com:vml" Requires="v">
                <p:oleObj r:id="rId6" imgW="9635011" imgH="11528926" progId="">
                  <p:embed/>
                </p:oleObj>
              </mc:Choice>
              <mc:Fallback>
                <p:oleObj r:id="rId6" imgW="9635011" imgH="11528926" progId="">
                  <p:embed/>
                  <p:pic>
                    <p:nvPicPr>
                      <p:cNvPr id="16" name="Objet 15">
                        <a:extLst>
                          <a:ext uri="{FF2B5EF4-FFF2-40B4-BE49-F238E27FC236}">
                            <a16:creationId xmlns:a16="http://schemas.microsoft.com/office/drawing/2014/main" id="{44271CD4-D9B3-71DD-4131-B06D2FF96FD0}"/>
                          </a:ext>
                        </a:extLst>
                      </p:cNvPr>
                      <p:cNvPicPr/>
                      <p:nvPr/>
                    </p:nvPicPr>
                    <p:blipFill>
                      <a:blip r:embed="rId7"/>
                      <a:stretch>
                        <a:fillRect/>
                      </a:stretch>
                    </p:blipFill>
                    <p:spPr>
                      <a:xfrm>
                        <a:off x="9298647" y="3222586"/>
                        <a:ext cx="2263776" cy="2709070"/>
                      </a:xfrm>
                      <a:prstGeom prst="rect">
                        <a:avLst/>
                      </a:prstGeom>
                    </p:spPr>
                  </p:pic>
                </p:oleObj>
              </mc:Fallback>
            </mc:AlternateContent>
          </a:graphicData>
        </a:graphic>
      </p:graphicFrame>
      <p:sp>
        <p:nvSpPr>
          <p:cNvPr id="17" name="ZoneTexte 16">
            <a:extLst>
              <a:ext uri="{FF2B5EF4-FFF2-40B4-BE49-F238E27FC236}">
                <a16:creationId xmlns:a16="http://schemas.microsoft.com/office/drawing/2014/main" id="{6EA50101-AF86-DB7F-E410-08CBEFFDF83D}"/>
              </a:ext>
            </a:extLst>
          </p:cNvPr>
          <p:cNvSpPr txBox="1"/>
          <p:nvPr/>
        </p:nvSpPr>
        <p:spPr>
          <a:xfrm>
            <a:off x="6761550" y="5931655"/>
            <a:ext cx="2338039" cy="307777"/>
          </a:xfrm>
          <a:prstGeom prst="rect">
            <a:avLst/>
          </a:prstGeom>
          <a:noFill/>
        </p:spPr>
        <p:txBody>
          <a:bodyPr wrap="square" rtlCol="0">
            <a:spAutoFit/>
          </a:bodyPr>
          <a:lstStyle/>
          <a:p>
            <a:r>
              <a:rPr lang="fr-FR" sz="1400" dirty="0"/>
              <a:t>N2 + O2 = 0,8 + 0,2 = 1 bar</a:t>
            </a:r>
          </a:p>
        </p:txBody>
      </p:sp>
      <p:sp>
        <p:nvSpPr>
          <p:cNvPr id="18" name="ZoneTexte 17">
            <a:extLst>
              <a:ext uri="{FF2B5EF4-FFF2-40B4-BE49-F238E27FC236}">
                <a16:creationId xmlns:a16="http://schemas.microsoft.com/office/drawing/2014/main" id="{2143053E-824F-8543-1BC8-B6B8662B79EE}"/>
              </a:ext>
            </a:extLst>
          </p:cNvPr>
          <p:cNvSpPr txBox="1"/>
          <p:nvPr/>
        </p:nvSpPr>
        <p:spPr>
          <a:xfrm>
            <a:off x="9436452" y="5931654"/>
            <a:ext cx="2338039" cy="307777"/>
          </a:xfrm>
          <a:prstGeom prst="rect">
            <a:avLst/>
          </a:prstGeom>
          <a:noFill/>
        </p:spPr>
        <p:txBody>
          <a:bodyPr wrap="square" rtlCol="0">
            <a:spAutoFit/>
          </a:bodyPr>
          <a:lstStyle/>
          <a:p>
            <a:r>
              <a:rPr lang="fr-FR" sz="1400" dirty="0"/>
              <a:t>N2 + O2 = 1,6 + 0,4 = 2 bar</a:t>
            </a:r>
          </a:p>
        </p:txBody>
      </p:sp>
    </p:spTree>
    <p:extLst>
      <p:ext uri="{BB962C8B-B14F-4D97-AF65-F5344CB8AC3E}">
        <p14:creationId xmlns:p14="http://schemas.microsoft.com/office/powerpoint/2010/main" val="1430740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BCCCAF-8159-4B81-8A46-D5F33F206B9A}"/>
              </a:ext>
            </a:extLst>
          </p:cNvPr>
          <p:cNvSpPr>
            <a:spLocks noGrp="1"/>
          </p:cNvSpPr>
          <p:nvPr>
            <p:ph type="title"/>
          </p:nvPr>
        </p:nvSpPr>
        <p:spPr>
          <a:xfrm>
            <a:off x="838200" y="1078803"/>
            <a:ext cx="10515600" cy="1325563"/>
          </a:xfrm>
        </p:spPr>
        <p:txBody>
          <a:bodyPr/>
          <a:lstStyle/>
          <a:p>
            <a:r>
              <a:rPr lang="fr-FR" sz="4000" b="1" dirty="0"/>
              <a:t>Introduction (cours n°1)</a:t>
            </a:r>
          </a:p>
        </p:txBody>
      </p:sp>
      <p:pic>
        <p:nvPicPr>
          <p:cNvPr id="5" name="Picture 2" descr="Plongée Sub Ivry">
            <a:extLst>
              <a:ext uri="{FF2B5EF4-FFF2-40B4-BE49-F238E27FC236}">
                <a16:creationId xmlns:a16="http://schemas.microsoft.com/office/drawing/2014/main" id="{F1AE63E9-AEA2-4F5A-3560-9E6D7DA4B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
        <p:nvSpPr>
          <p:cNvPr id="4" name="Titre 1">
            <a:extLst>
              <a:ext uri="{FF2B5EF4-FFF2-40B4-BE49-F238E27FC236}">
                <a16:creationId xmlns:a16="http://schemas.microsoft.com/office/drawing/2014/main" id="{03FE085B-37E1-E73A-9592-D53E2F7BCB4D}"/>
              </a:ext>
            </a:extLst>
          </p:cNvPr>
          <p:cNvSpPr txBox="1">
            <a:spLocks/>
          </p:cNvSpPr>
          <p:nvPr/>
        </p:nvSpPr>
        <p:spPr>
          <a:xfrm>
            <a:off x="838200" y="19131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t>Froid – Déshydratation - Narcose (cours n°2)</a:t>
            </a:r>
          </a:p>
        </p:txBody>
      </p:sp>
      <p:sp>
        <p:nvSpPr>
          <p:cNvPr id="6" name="Titre 1">
            <a:extLst>
              <a:ext uri="{FF2B5EF4-FFF2-40B4-BE49-F238E27FC236}">
                <a16:creationId xmlns:a16="http://schemas.microsoft.com/office/drawing/2014/main" id="{7EAA2A34-15FC-BC99-59BC-B09AED55AEFE}"/>
              </a:ext>
            </a:extLst>
          </p:cNvPr>
          <p:cNvSpPr txBox="1">
            <a:spLocks/>
          </p:cNvSpPr>
          <p:nvPr/>
        </p:nvSpPr>
        <p:spPr>
          <a:xfrm>
            <a:off x="838200" y="27475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t>Essoufflement – ADD – Désaturation (cours n°3)</a:t>
            </a:r>
          </a:p>
        </p:txBody>
      </p:sp>
      <p:sp>
        <p:nvSpPr>
          <p:cNvPr id="7" name="Titre 1">
            <a:extLst>
              <a:ext uri="{FF2B5EF4-FFF2-40B4-BE49-F238E27FC236}">
                <a16:creationId xmlns:a16="http://schemas.microsoft.com/office/drawing/2014/main" id="{8C081AC3-C9BE-CCBE-568F-A11C1D3D0D3F}"/>
              </a:ext>
            </a:extLst>
          </p:cNvPr>
          <p:cNvSpPr txBox="1">
            <a:spLocks/>
          </p:cNvSpPr>
          <p:nvPr/>
        </p:nvSpPr>
        <p:spPr>
          <a:xfrm>
            <a:off x="838200" y="35819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t>Organisation et planification 1 (cours n°4)</a:t>
            </a:r>
          </a:p>
        </p:txBody>
      </p:sp>
      <p:sp>
        <p:nvSpPr>
          <p:cNvPr id="8" name="Titre 1">
            <a:extLst>
              <a:ext uri="{FF2B5EF4-FFF2-40B4-BE49-F238E27FC236}">
                <a16:creationId xmlns:a16="http://schemas.microsoft.com/office/drawing/2014/main" id="{004B145E-9990-95F8-7BF0-862D4AAE20EE}"/>
              </a:ext>
            </a:extLst>
          </p:cNvPr>
          <p:cNvSpPr txBox="1">
            <a:spLocks/>
          </p:cNvSpPr>
          <p:nvPr/>
        </p:nvSpPr>
        <p:spPr>
          <a:xfrm>
            <a:off x="838200" y="44163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t>Organisation et planification 2 (cours n°5)</a:t>
            </a:r>
          </a:p>
        </p:txBody>
      </p:sp>
    </p:spTree>
    <p:extLst>
      <p:ext uri="{BB962C8B-B14F-4D97-AF65-F5344CB8AC3E}">
        <p14:creationId xmlns:p14="http://schemas.microsoft.com/office/powerpoint/2010/main" val="3526081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62C1FA-9211-4E74-9EF1-185FA5146DEB}"/>
              </a:ext>
            </a:extLst>
          </p:cNvPr>
          <p:cNvSpPr>
            <a:spLocks noGrp="1"/>
          </p:cNvSpPr>
          <p:nvPr>
            <p:ph type="title"/>
          </p:nvPr>
        </p:nvSpPr>
        <p:spPr/>
        <p:txBody>
          <a:bodyPr/>
          <a:lstStyle/>
          <a:p>
            <a:r>
              <a:rPr lang="fr-FR" dirty="0"/>
              <a:t>Prérogatives PA 40</a:t>
            </a:r>
          </a:p>
        </p:txBody>
      </p:sp>
      <p:sp>
        <p:nvSpPr>
          <p:cNvPr id="3" name="Espace réservé du contenu 2">
            <a:extLst>
              <a:ext uri="{FF2B5EF4-FFF2-40B4-BE49-F238E27FC236}">
                <a16:creationId xmlns:a16="http://schemas.microsoft.com/office/drawing/2014/main" id="{5BB007BB-178A-4FE9-A473-E61399006D35}"/>
              </a:ext>
            </a:extLst>
          </p:cNvPr>
          <p:cNvSpPr>
            <a:spLocks noGrp="1"/>
          </p:cNvSpPr>
          <p:nvPr>
            <p:ph idx="1"/>
          </p:nvPr>
        </p:nvSpPr>
        <p:spPr>
          <a:xfrm>
            <a:off x="933893" y="1690688"/>
            <a:ext cx="10515600" cy="2243359"/>
          </a:xfrm>
        </p:spPr>
        <p:txBody>
          <a:bodyPr>
            <a:normAutofit/>
          </a:bodyPr>
          <a:lstStyle/>
          <a:p>
            <a:pPr marL="0" indent="0">
              <a:buNone/>
            </a:pPr>
            <a:r>
              <a:rPr lang="fr-FR" sz="2400" kern="100" dirty="0">
                <a:effectLst/>
                <a:latin typeface="Calibri" panose="020F0502020204030204" pitchFamily="34" charset="0"/>
                <a:ea typeface="Times New Roman" panose="02020603050405020304" pitchFamily="18" charset="0"/>
                <a:cs typeface="Times New Roman" panose="02020603050405020304" pitchFamily="18" charset="0"/>
              </a:rPr>
              <a:t>La qualification de plongeur autonome à 40m donne à son titulaire la capacité de réaliser en autonomie des plongées d'exploration jusqu'à 40m de profondeur, au sein d'une palanquée, avec un ou deux équipiers majeurs ayant, au minimum, les mêmes compétences. </a:t>
            </a:r>
          </a:p>
          <a:p>
            <a:pPr marL="0" indent="0">
              <a:buNone/>
            </a:pPr>
            <a:r>
              <a:rPr lang="fr-FR" sz="2400" kern="100" dirty="0">
                <a:effectLst/>
                <a:latin typeface="Calibri" panose="020F0502020204030204" pitchFamily="34" charset="0"/>
                <a:ea typeface="Times New Roman" panose="02020603050405020304" pitchFamily="18" charset="0"/>
                <a:cs typeface="Times New Roman" panose="02020603050405020304" pitchFamily="18" charset="0"/>
              </a:rPr>
              <a:t>La présence d'un DP sur site est obligatoire, il fixe et donne les consignes relatives au bon déroulement de la plongée.</a:t>
            </a:r>
          </a:p>
        </p:txBody>
      </p:sp>
      <p:pic>
        <p:nvPicPr>
          <p:cNvPr id="6" name="Picture 2" descr="Plongée Sub Ivry">
            <a:extLst>
              <a:ext uri="{FF2B5EF4-FFF2-40B4-BE49-F238E27FC236}">
                <a16:creationId xmlns:a16="http://schemas.microsoft.com/office/drawing/2014/main" id="{2EBCB85B-79DB-4C34-DEA3-A300D6262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DD9D6D1A-8BAB-23D8-B08A-1BB7188093E5}"/>
              </a:ext>
            </a:extLst>
          </p:cNvPr>
          <p:cNvSpPr txBox="1"/>
          <p:nvPr/>
        </p:nvSpPr>
        <p:spPr>
          <a:xfrm>
            <a:off x="886046" y="4382482"/>
            <a:ext cx="10419907" cy="1569660"/>
          </a:xfrm>
          <a:prstGeom prst="rect">
            <a:avLst/>
          </a:prstGeom>
          <a:noFill/>
        </p:spPr>
        <p:txBody>
          <a:bodyPr wrap="square">
            <a:spAutoFit/>
          </a:bodyPr>
          <a:lstStyle/>
          <a:p>
            <a:pPr algn="l"/>
            <a:r>
              <a:rPr lang="fr-FR" sz="2400" b="0" i="0" u="none" strike="noStrike" baseline="0" dirty="0"/>
              <a:t>• Plonger à 40m</a:t>
            </a:r>
          </a:p>
          <a:p>
            <a:pPr algn="l"/>
            <a:r>
              <a:rPr lang="fr-FR" sz="2400" b="0" i="0" u="none" strike="noStrike" baseline="0" dirty="0"/>
              <a:t>• En autonomie (coorganise la plongée)</a:t>
            </a:r>
          </a:p>
          <a:p>
            <a:pPr algn="l"/>
            <a:r>
              <a:rPr lang="fr-FR" sz="2400" b="0" i="0" u="none" strike="noStrike" baseline="0" dirty="0"/>
              <a:t>• En palanquée de 2 à 3 plongeurs PA-40 minimum</a:t>
            </a:r>
          </a:p>
          <a:p>
            <a:pPr algn="l"/>
            <a:r>
              <a:rPr lang="fr-FR" sz="2400" b="0" i="0" u="none" strike="noStrike" baseline="0" dirty="0"/>
              <a:t>• Présence d’un DP obligatoire</a:t>
            </a:r>
          </a:p>
        </p:txBody>
      </p:sp>
    </p:spTree>
    <p:extLst>
      <p:ext uri="{BB962C8B-B14F-4D97-AF65-F5344CB8AC3E}">
        <p14:creationId xmlns:p14="http://schemas.microsoft.com/office/powerpoint/2010/main" val="254640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longée Sub Ivry">
            <a:extLst>
              <a:ext uri="{FF2B5EF4-FFF2-40B4-BE49-F238E27FC236}">
                <a16:creationId xmlns:a16="http://schemas.microsoft.com/office/drawing/2014/main" id="{B69F1746-EEEE-4CD7-C203-25626B8BC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
        <p:nvSpPr>
          <p:cNvPr id="4" name="Titre 3">
            <a:extLst>
              <a:ext uri="{FF2B5EF4-FFF2-40B4-BE49-F238E27FC236}">
                <a16:creationId xmlns:a16="http://schemas.microsoft.com/office/drawing/2014/main" id="{CBF85F88-6469-ED8D-22D7-CB22A4DC691C}"/>
              </a:ext>
            </a:extLst>
          </p:cNvPr>
          <p:cNvSpPr>
            <a:spLocks noGrp="1"/>
          </p:cNvSpPr>
          <p:nvPr>
            <p:ph type="title"/>
          </p:nvPr>
        </p:nvSpPr>
        <p:spPr>
          <a:xfrm>
            <a:off x="355107" y="365125"/>
            <a:ext cx="11000281" cy="611419"/>
          </a:xfrm>
        </p:spPr>
        <p:txBody>
          <a:bodyPr>
            <a:noAutofit/>
          </a:bodyPr>
          <a:lstStyle/>
          <a:p>
            <a:r>
              <a:rPr lang="fr-FR" dirty="0"/>
              <a:t>Aptitudes PA-40</a:t>
            </a:r>
          </a:p>
        </p:txBody>
      </p:sp>
      <p:sp>
        <p:nvSpPr>
          <p:cNvPr id="5" name="Espace réservé du texte 4">
            <a:extLst>
              <a:ext uri="{FF2B5EF4-FFF2-40B4-BE49-F238E27FC236}">
                <a16:creationId xmlns:a16="http://schemas.microsoft.com/office/drawing/2014/main" id="{04387F19-8837-CAE2-7D1C-BE7D7462D158}"/>
              </a:ext>
            </a:extLst>
          </p:cNvPr>
          <p:cNvSpPr txBox="1">
            <a:spLocks/>
          </p:cNvSpPr>
          <p:nvPr/>
        </p:nvSpPr>
        <p:spPr>
          <a:xfrm>
            <a:off x="763588" y="1210646"/>
            <a:ext cx="5157787" cy="43184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Aptitudes encadrées</a:t>
            </a:r>
          </a:p>
        </p:txBody>
      </p:sp>
      <p:sp>
        <p:nvSpPr>
          <p:cNvPr id="6" name="Espace réservé du contenu 5">
            <a:extLst>
              <a:ext uri="{FF2B5EF4-FFF2-40B4-BE49-F238E27FC236}">
                <a16:creationId xmlns:a16="http://schemas.microsoft.com/office/drawing/2014/main" id="{04E2E672-3969-DE7F-60C3-6ADAD653B0BC}"/>
              </a:ext>
            </a:extLst>
          </p:cNvPr>
          <p:cNvSpPr txBox="1">
            <a:spLocks/>
          </p:cNvSpPr>
          <p:nvPr/>
        </p:nvSpPr>
        <p:spPr>
          <a:xfrm>
            <a:off x="0" y="1876590"/>
            <a:ext cx="5997575" cy="4981410"/>
          </a:xfrm>
          <a:prstGeom prst="rect">
            <a:avLst/>
          </a:prstGeom>
          <a:noFill/>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latin typeface="Tahoma" panose="020B0604030504040204" pitchFamily="34" charset="0"/>
              </a:rPr>
              <a:t>Maîtrise de l'utilisation de son équipement personnel, notamment le scaphandre avec gilet stabilisateur</a:t>
            </a:r>
          </a:p>
          <a:p>
            <a:r>
              <a:rPr lang="fr-FR" sz="1800" dirty="0">
                <a:latin typeface="Tahoma" panose="020B0604030504040204" pitchFamily="34" charset="0"/>
              </a:rPr>
              <a:t>Maîtrise de la mise à l'eau, de l'immersion</a:t>
            </a:r>
          </a:p>
          <a:p>
            <a:r>
              <a:rPr lang="fr-FR" sz="1800" dirty="0">
                <a:latin typeface="Tahoma" panose="020B0604030504040204" pitchFamily="34" charset="0"/>
              </a:rPr>
              <a:t>Maîtrise de la ventilation et maintien de son équilibre</a:t>
            </a:r>
          </a:p>
          <a:p>
            <a:r>
              <a:rPr lang="fr-FR" sz="1800" dirty="0">
                <a:latin typeface="Tahoma" panose="020B0604030504040204" pitchFamily="34" charset="0"/>
              </a:rPr>
              <a:t>Respect de l'environnement et des règles de sécurité</a:t>
            </a:r>
          </a:p>
          <a:p>
            <a:r>
              <a:rPr lang="fr-FR" sz="1800" dirty="0">
                <a:latin typeface="Tahoma" panose="020B0604030504040204" pitchFamily="34" charset="0"/>
              </a:rPr>
              <a:t>Maîtrise de sa propulsion et de sa stabilisation</a:t>
            </a:r>
          </a:p>
          <a:p>
            <a:r>
              <a:rPr lang="fr-FR" sz="1800" dirty="0">
                <a:latin typeface="Tahoma" panose="020B0604030504040204" pitchFamily="34" charset="0"/>
              </a:rPr>
              <a:t>Maîtrise de sa vitesse de remontée</a:t>
            </a:r>
          </a:p>
          <a:p>
            <a:r>
              <a:rPr lang="fr-FR" sz="1800" dirty="0">
                <a:latin typeface="Tahoma" panose="020B0604030504040204" pitchFamily="34" charset="0"/>
              </a:rPr>
              <a:t>Connaissance des signes et des réponses adaptées, maîtrise de la communication avec ses coéquipiers</a:t>
            </a:r>
          </a:p>
          <a:p>
            <a:r>
              <a:rPr lang="fr-FR" sz="1800" dirty="0">
                <a:latin typeface="Tahoma" panose="020B0604030504040204" pitchFamily="34" charset="0"/>
              </a:rPr>
              <a:t>Intégration à une palanquée guidée avec surveillance réciproque</a:t>
            </a:r>
          </a:p>
          <a:p>
            <a:r>
              <a:rPr lang="fr-FR" sz="1800" dirty="0">
                <a:latin typeface="Tahoma" panose="020B0604030504040204" pitchFamily="34" charset="0"/>
              </a:rPr>
              <a:t>Maîtrise de la vitesse de descente lors de l'immersion</a:t>
            </a:r>
          </a:p>
          <a:p>
            <a:r>
              <a:rPr lang="fr-FR" sz="1800" dirty="0">
                <a:latin typeface="Tahoma" panose="020B0604030504040204" pitchFamily="34" charset="0"/>
              </a:rPr>
              <a:t>Connaissance des signes spécifiques entre 20 et 40 m et maîtrise de la rapidité d'exécution dans les réponses</a:t>
            </a:r>
          </a:p>
          <a:p>
            <a:r>
              <a:rPr lang="fr-FR" sz="1800" dirty="0">
                <a:latin typeface="Tahoma" panose="020B0604030504040204" pitchFamily="34" charset="0"/>
              </a:rPr>
              <a:t>Maîtrise d'une remontée en sécurité en cas de perte de palanquée</a:t>
            </a:r>
          </a:p>
          <a:p>
            <a:r>
              <a:rPr lang="fr-FR" sz="1800" dirty="0">
                <a:latin typeface="Tahoma" panose="020B0604030504040204" pitchFamily="34" charset="0"/>
              </a:rPr>
              <a:t>Intégration à une palanquée guidée à une profondeur de 20 à 40 mètres</a:t>
            </a:r>
            <a:endParaRPr lang="fr-FR" dirty="0"/>
          </a:p>
        </p:txBody>
      </p:sp>
      <p:sp>
        <p:nvSpPr>
          <p:cNvPr id="7" name="Espace réservé du texte 6">
            <a:extLst>
              <a:ext uri="{FF2B5EF4-FFF2-40B4-BE49-F238E27FC236}">
                <a16:creationId xmlns:a16="http://schemas.microsoft.com/office/drawing/2014/main" id="{3623C1BB-B587-060C-667A-B85DAB888754}"/>
              </a:ext>
            </a:extLst>
          </p:cNvPr>
          <p:cNvSpPr txBox="1">
            <a:spLocks/>
          </p:cNvSpPr>
          <p:nvPr/>
        </p:nvSpPr>
        <p:spPr>
          <a:xfrm>
            <a:off x="6096000" y="1175136"/>
            <a:ext cx="5183188" cy="4223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Aptitudes autonomes</a:t>
            </a:r>
          </a:p>
        </p:txBody>
      </p:sp>
      <p:sp>
        <p:nvSpPr>
          <p:cNvPr id="8" name="Espace réservé du contenu 7">
            <a:extLst>
              <a:ext uri="{FF2B5EF4-FFF2-40B4-BE49-F238E27FC236}">
                <a16:creationId xmlns:a16="http://schemas.microsoft.com/office/drawing/2014/main" id="{27C10E18-C98D-7AFD-87F7-D1BE7274F744}"/>
              </a:ext>
            </a:extLst>
          </p:cNvPr>
          <p:cNvSpPr txBox="1">
            <a:spLocks/>
          </p:cNvSpPr>
          <p:nvPr/>
        </p:nvSpPr>
        <p:spPr>
          <a:xfrm>
            <a:off x="6172200" y="1876590"/>
            <a:ext cx="6019800" cy="4981409"/>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latin typeface="Tahoma" panose="020B0604030504040204" pitchFamily="34" charset="0"/>
              </a:rPr>
              <a:t>Maîtrise de l'orientation et des moyens de contrôle de sa profondeur, de son temps de plongée et de son autonomie en air</a:t>
            </a:r>
          </a:p>
          <a:p>
            <a:r>
              <a:rPr lang="fr-FR" sz="1800" dirty="0">
                <a:latin typeface="Tahoma" panose="020B0604030504040204" pitchFamily="34" charset="0"/>
              </a:rPr>
              <a:t>Maîtrise de la propulsion à l'aide des palmes en surface et en immersion</a:t>
            </a:r>
          </a:p>
          <a:p>
            <a:r>
              <a:rPr lang="fr-FR" sz="1800" dirty="0">
                <a:latin typeface="Tahoma" panose="020B0604030504040204" pitchFamily="34" charset="0"/>
              </a:rPr>
              <a:t>Maîtrise de la communication avec ses coéquipiers et des réponses adaptées aux signes</a:t>
            </a:r>
          </a:p>
          <a:p>
            <a:r>
              <a:rPr lang="fr-FR" sz="1800" dirty="0">
                <a:latin typeface="Tahoma" panose="020B0604030504040204" pitchFamily="34" charset="0"/>
              </a:rPr>
              <a:t>Intégration à une palanquée avec surveillance réciproque entre coéquipiers</a:t>
            </a:r>
          </a:p>
          <a:p>
            <a:r>
              <a:rPr lang="fr-FR" sz="1800" dirty="0">
                <a:latin typeface="Tahoma" panose="020B0604030504040204" pitchFamily="34" charset="0"/>
              </a:rPr>
              <a:t>Planification de la plongée et adaptation aux conditions subaquatiques</a:t>
            </a:r>
          </a:p>
          <a:p>
            <a:r>
              <a:rPr lang="fr-FR" sz="1800" dirty="0">
                <a:latin typeface="Tahoma" panose="020B0604030504040204" pitchFamily="34" charset="0"/>
              </a:rPr>
              <a:t>Maîtrise de l'utilisation de l'équipement de ses coéquipiers</a:t>
            </a:r>
          </a:p>
          <a:p>
            <a:r>
              <a:rPr lang="fr-FR" sz="1800" dirty="0">
                <a:latin typeface="Tahoma" panose="020B0604030504040204" pitchFamily="34" charset="0"/>
              </a:rPr>
              <a:t>Maîtrise de sa décompression et du retour en surface à vitesse contrôlée, maintien du palier de sécurité avec parachute de palier</a:t>
            </a:r>
          </a:p>
          <a:p>
            <a:r>
              <a:rPr lang="fr-FR" sz="1800" dirty="0">
                <a:latin typeface="Tahoma" panose="020B0604030504040204" pitchFamily="34" charset="0"/>
              </a:rPr>
              <a:t>Maîtrise d'intervention sur un plongeur en difficulté depuis le fond</a:t>
            </a:r>
          </a:p>
          <a:p>
            <a:r>
              <a:rPr lang="fr-FR" sz="1800" b="1" dirty="0">
                <a:latin typeface="Tahoma" panose="020B0604030504040204" pitchFamily="34" charset="0"/>
              </a:rPr>
              <a:t>Maîtrise des procédures de décompression</a:t>
            </a:r>
          </a:p>
          <a:p>
            <a:r>
              <a:rPr lang="fr-FR" sz="1800" b="1" dirty="0">
                <a:latin typeface="Tahoma" panose="020B0604030504040204" pitchFamily="34" charset="0"/>
              </a:rPr>
              <a:t>Maîtrise de la décompression de ses coéquipiers et vigilance sur la cohésion de la palanquée</a:t>
            </a:r>
          </a:p>
          <a:p>
            <a:r>
              <a:rPr lang="fr-FR" sz="1800" b="1" dirty="0">
                <a:latin typeface="Tahoma" panose="020B0604030504040204" pitchFamily="34" charset="0"/>
              </a:rPr>
              <a:t>Adaptation des procédures d'intervention sur un plongeur en difficulté à une profondeur de 20 à 40 mètres</a:t>
            </a:r>
            <a:endParaRPr lang="fr-FR" b="1" dirty="0"/>
          </a:p>
        </p:txBody>
      </p:sp>
    </p:spTree>
    <p:extLst>
      <p:ext uri="{BB962C8B-B14F-4D97-AF65-F5344CB8AC3E}">
        <p14:creationId xmlns:p14="http://schemas.microsoft.com/office/powerpoint/2010/main" val="310052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xEl>
                                              <p:pRg st="5" end="5"/>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P spid="8"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7BE950A-06BE-3E83-7242-BCCF0DB99DB5}"/>
              </a:ext>
            </a:extLst>
          </p:cNvPr>
          <p:cNvSpPr txBox="1"/>
          <p:nvPr/>
        </p:nvSpPr>
        <p:spPr>
          <a:xfrm>
            <a:off x="574158" y="1307805"/>
            <a:ext cx="11472530" cy="3539430"/>
          </a:xfrm>
          <a:prstGeom prst="rect">
            <a:avLst/>
          </a:prstGeom>
          <a:noFill/>
        </p:spPr>
        <p:txBody>
          <a:bodyPr wrap="square">
            <a:spAutoFit/>
          </a:bodyPr>
          <a:lstStyle/>
          <a:p>
            <a:pPr algn="l"/>
            <a:r>
              <a:rPr lang="fr-FR" sz="3200" b="1" i="0" u="none" strike="noStrike" baseline="0" dirty="0">
                <a:latin typeface="+mj-lt"/>
              </a:rPr>
              <a:t>Ce que vous devez apprendre ou approfondir :</a:t>
            </a:r>
          </a:p>
          <a:p>
            <a:pPr algn="l"/>
            <a:endParaRPr lang="fr-FR" sz="3200" b="1" i="0" u="none" strike="noStrike" baseline="0" dirty="0">
              <a:latin typeface="+mj-lt"/>
            </a:endParaRPr>
          </a:p>
          <a:p>
            <a:pPr algn="l"/>
            <a:r>
              <a:rPr lang="fr-FR" sz="3200" b="0" i="0" u="none" strike="noStrike" baseline="0" dirty="0">
                <a:latin typeface="+mj-lt"/>
              </a:rPr>
              <a:t>• Planifier une plongée avec palier</a:t>
            </a:r>
          </a:p>
          <a:p>
            <a:pPr algn="l"/>
            <a:r>
              <a:rPr lang="fr-FR" sz="3200" b="0" i="0" u="none" strike="noStrike" baseline="0" dirty="0">
                <a:latin typeface="+mj-lt"/>
              </a:rPr>
              <a:t>• Maintenir un palier avec ou sans parachute</a:t>
            </a:r>
          </a:p>
          <a:p>
            <a:pPr algn="l"/>
            <a:r>
              <a:rPr lang="fr-FR" sz="3200" b="0" i="0" u="none" strike="noStrike" baseline="0" dirty="0">
                <a:latin typeface="+mj-lt"/>
              </a:rPr>
              <a:t>• Maîtriser les procédures de décompression</a:t>
            </a:r>
          </a:p>
          <a:p>
            <a:pPr algn="l"/>
            <a:r>
              <a:rPr lang="fr-FR" sz="3200" b="0" i="0" u="none" strike="noStrike" baseline="0" dirty="0">
                <a:latin typeface="+mj-lt"/>
              </a:rPr>
              <a:t>• Maîtriser sa décompression et celle de ses coéquipiers</a:t>
            </a:r>
          </a:p>
          <a:p>
            <a:pPr algn="l"/>
            <a:r>
              <a:rPr lang="fr-FR" sz="3200" b="0" i="0" u="none" strike="noStrike" baseline="0" dirty="0">
                <a:latin typeface="+mj-lt"/>
              </a:rPr>
              <a:t>• Intervenir sur un plongeur en difficulté à 40 mètres</a:t>
            </a:r>
            <a:endParaRPr lang="fr-FR" sz="3200" dirty="0">
              <a:latin typeface="+mj-lt"/>
            </a:endParaRPr>
          </a:p>
        </p:txBody>
      </p:sp>
      <p:pic>
        <p:nvPicPr>
          <p:cNvPr id="6" name="Picture 2" descr="Plongée Sub Ivry">
            <a:extLst>
              <a:ext uri="{FF2B5EF4-FFF2-40B4-BE49-F238E27FC236}">
                <a16:creationId xmlns:a16="http://schemas.microsoft.com/office/drawing/2014/main" id="{1F0F5B99-E8FB-B13C-923D-27052D378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910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3C1E97D-6CDB-6C89-53A7-B9831A31C22F}"/>
              </a:ext>
            </a:extLst>
          </p:cNvPr>
          <p:cNvSpPr txBox="1"/>
          <p:nvPr/>
        </p:nvSpPr>
        <p:spPr>
          <a:xfrm>
            <a:off x="572387" y="2121201"/>
            <a:ext cx="10794704" cy="2246769"/>
          </a:xfrm>
          <a:prstGeom prst="rect">
            <a:avLst/>
          </a:prstGeom>
          <a:noFill/>
        </p:spPr>
        <p:txBody>
          <a:bodyPr wrap="square">
            <a:spAutoFit/>
          </a:bodyPr>
          <a:lstStyle/>
          <a:p>
            <a:pPr algn="l"/>
            <a:r>
              <a:rPr lang="fr-FR" sz="2800" b="0" i="0" u="none" strike="noStrike" baseline="0" dirty="0">
                <a:latin typeface="+mj-lt"/>
              </a:rPr>
              <a:t>• Contrôle du matériel</a:t>
            </a:r>
          </a:p>
          <a:p>
            <a:pPr algn="l"/>
            <a:r>
              <a:rPr lang="fr-FR" sz="2800" b="0" i="0" u="none" strike="noStrike" baseline="0" dirty="0">
                <a:latin typeface="+mj-lt"/>
              </a:rPr>
              <a:t>• Niveau, expérience, connaissance du site</a:t>
            </a:r>
          </a:p>
          <a:p>
            <a:pPr algn="l"/>
            <a:r>
              <a:rPr lang="fr-FR" sz="2800" b="0" i="0" u="none" strike="noStrike" baseline="0" dirty="0">
                <a:latin typeface="+mj-lt"/>
              </a:rPr>
              <a:t>• Planification : profondeur et durée max, paliers, parcours, en fonction de sa consommation</a:t>
            </a:r>
          </a:p>
          <a:p>
            <a:pPr algn="l"/>
            <a:r>
              <a:rPr lang="fr-FR" sz="2800" b="0" i="0" u="none" strike="noStrike" baseline="0" dirty="0">
                <a:latin typeface="+mj-lt"/>
              </a:rPr>
              <a:t>• Prévention : que fait-on si… ?</a:t>
            </a:r>
            <a:endParaRPr lang="fr-FR" sz="2800" dirty="0">
              <a:latin typeface="+mj-lt"/>
            </a:endParaRPr>
          </a:p>
        </p:txBody>
      </p:sp>
      <p:sp>
        <p:nvSpPr>
          <p:cNvPr id="7" name="ZoneTexte 6">
            <a:extLst>
              <a:ext uri="{FF2B5EF4-FFF2-40B4-BE49-F238E27FC236}">
                <a16:creationId xmlns:a16="http://schemas.microsoft.com/office/drawing/2014/main" id="{434CB5B3-4302-EF28-3573-95130EB8D0FD}"/>
              </a:ext>
            </a:extLst>
          </p:cNvPr>
          <p:cNvSpPr txBox="1"/>
          <p:nvPr/>
        </p:nvSpPr>
        <p:spPr>
          <a:xfrm>
            <a:off x="572387" y="554296"/>
            <a:ext cx="10878878" cy="584775"/>
          </a:xfrm>
          <a:prstGeom prst="rect">
            <a:avLst/>
          </a:prstGeom>
          <a:noFill/>
        </p:spPr>
        <p:txBody>
          <a:bodyPr wrap="square">
            <a:spAutoFit/>
          </a:bodyPr>
          <a:lstStyle/>
          <a:p>
            <a:r>
              <a:rPr lang="fr-FR" sz="3200" b="1" i="0" u="none" strike="noStrike" baseline="0" dirty="0">
                <a:latin typeface="+mj-lt"/>
              </a:rPr>
              <a:t>Communication d’une palanquée autonome </a:t>
            </a:r>
            <a:endParaRPr lang="fr-FR" sz="3200" b="1" dirty="0">
              <a:latin typeface="+mj-lt"/>
            </a:endParaRPr>
          </a:p>
        </p:txBody>
      </p:sp>
      <p:sp>
        <p:nvSpPr>
          <p:cNvPr id="11" name="ZoneTexte 10">
            <a:extLst>
              <a:ext uri="{FF2B5EF4-FFF2-40B4-BE49-F238E27FC236}">
                <a16:creationId xmlns:a16="http://schemas.microsoft.com/office/drawing/2014/main" id="{F6E8FEEF-5017-A166-2565-2AE1017F12FF}"/>
              </a:ext>
            </a:extLst>
          </p:cNvPr>
          <p:cNvSpPr txBox="1"/>
          <p:nvPr/>
        </p:nvSpPr>
        <p:spPr>
          <a:xfrm>
            <a:off x="572387" y="1516786"/>
            <a:ext cx="11476506" cy="461665"/>
          </a:xfrm>
          <a:prstGeom prst="rect">
            <a:avLst/>
          </a:prstGeom>
          <a:noFill/>
        </p:spPr>
        <p:txBody>
          <a:bodyPr wrap="square">
            <a:spAutoFit/>
          </a:bodyPr>
          <a:lstStyle/>
          <a:p>
            <a:pPr algn="l"/>
            <a:r>
              <a:rPr lang="fr-FR" sz="2400" b="1" i="0" u="none" strike="noStrike" baseline="0" dirty="0">
                <a:latin typeface="+mj-lt"/>
              </a:rPr>
              <a:t>Quelles informations doivent échanger les membres de la palanquée ?</a:t>
            </a:r>
          </a:p>
        </p:txBody>
      </p:sp>
      <p:pic>
        <p:nvPicPr>
          <p:cNvPr id="12" name="Picture 2" descr="Plongée Sub Ivry">
            <a:extLst>
              <a:ext uri="{FF2B5EF4-FFF2-40B4-BE49-F238E27FC236}">
                <a16:creationId xmlns:a16="http://schemas.microsoft.com/office/drawing/2014/main" id="{13F32497-7250-788C-A85B-6E8AE9A91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05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DB51FBE-1CC7-4F73-B703-0B901130261B}"/>
              </a:ext>
            </a:extLst>
          </p:cNvPr>
          <p:cNvSpPr>
            <a:spLocks noGrp="1"/>
          </p:cNvSpPr>
          <p:nvPr>
            <p:ph idx="1"/>
          </p:nvPr>
        </p:nvSpPr>
        <p:spPr>
          <a:xfrm>
            <a:off x="655616" y="1851490"/>
            <a:ext cx="10515600" cy="4486275"/>
          </a:xfrm>
          <a:noFill/>
        </p:spPr>
        <p:txBody>
          <a:bodyPr>
            <a:normAutofit fontScale="92500" lnSpcReduction="20000"/>
          </a:bodyPr>
          <a:lstStyle/>
          <a:p>
            <a:pPr marL="0" indent="0">
              <a:buNone/>
            </a:pPr>
            <a:r>
              <a:rPr lang="fr-FR" dirty="0"/>
              <a:t>Les effets physiologiques de la plongée sont accentués avec la profondeur et nécessitent une prise en compte plus poussée :</a:t>
            </a:r>
          </a:p>
          <a:p>
            <a:endParaRPr lang="fr-FR" dirty="0"/>
          </a:p>
          <a:p>
            <a:r>
              <a:rPr lang="fr-FR" dirty="0"/>
              <a:t>Planification plus poussée : durée max, profondeur max, parcours, paliers à prévoir le tout en tenant compte de sa consommation et des risques. But : Eviter panne d’air, noyade, accident.</a:t>
            </a:r>
          </a:p>
          <a:p>
            <a:endParaRPr lang="fr-FR" dirty="0"/>
          </a:p>
          <a:p>
            <a:r>
              <a:rPr lang="fr-FR" dirty="0"/>
              <a:t>Risques :</a:t>
            </a:r>
          </a:p>
          <a:p>
            <a:pPr lvl="1"/>
            <a:r>
              <a:rPr lang="fr-FR" dirty="0"/>
              <a:t>Froid (cours n°2)</a:t>
            </a:r>
          </a:p>
          <a:p>
            <a:pPr lvl="1"/>
            <a:r>
              <a:rPr lang="fr-FR" dirty="0"/>
              <a:t>Déshydratation (cours n°2)</a:t>
            </a:r>
          </a:p>
          <a:p>
            <a:pPr lvl="1"/>
            <a:r>
              <a:rPr lang="fr-FR" dirty="0"/>
              <a:t>Narcose (cours n°2)</a:t>
            </a:r>
          </a:p>
          <a:p>
            <a:pPr lvl="1"/>
            <a:r>
              <a:rPr lang="fr-FR" dirty="0"/>
              <a:t>Essoufflement (cours n°3)</a:t>
            </a:r>
          </a:p>
          <a:p>
            <a:pPr lvl="1"/>
            <a:r>
              <a:rPr lang="fr-FR" dirty="0"/>
              <a:t>Accident de décompression (cours n°3)</a:t>
            </a:r>
          </a:p>
          <a:p>
            <a:pPr marL="457200" lvl="1" indent="0">
              <a:buNone/>
            </a:pPr>
            <a:endParaRPr lang="fr-FR" dirty="0"/>
          </a:p>
        </p:txBody>
      </p:sp>
      <p:pic>
        <p:nvPicPr>
          <p:cNvPr id="5" name="Picture 2" descr="Plongée Sub Ivry">
            <a:extLst>
              <a:ext uri="{FF2B5EF4-FFF2-40B4-BE49-F238E27FC236}">
                <a16:creationId xmlns:a16="http://schemas.microsoft.com/office/drawing/2014/main" id="{827DE0EF-BF63-D893-589A-5A7A71FC4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9C8CA769-493A-7E42-F84A-2228EFBA6DCA}"/>
              </a:ext>
            </a:extLst>
          </p:cNvPr>
          <p:cNvSpPr txBox="1"/>
          <p:nvPr/>
        </p:nvSpPr>
        <p:spPr>
          <a:xfrm>
            <a:off x="474922" y="520235"/>
            <a:ext cx="10878878" cy="1077218"/>
          </a:xfrm>
          <a:prstGeom prst="rect">
            <a:avLst/>
          </a:prstGeom>
          <a:noFill/>
        </p:spPr>
        <p:txBody>
          <a:bodyPr wrap="square">
            <a:spAutoFit/>
          </a:bodyPr>
          <a:lstStyle/>
          <a:p>
            <a:r>
              <a:rPr lang="fr-FR" sz="3200" b="1" i="0" u="none" strike="noStrike" baseline="0" dirty="0">
                <a:latin typeface="+mj-lt"/>
              </a:rPr>
              <a:t>Communication d’une palanquée autonome,</a:t>
            </a:r>
          </a:p>
          <a:p>
            <a:r>
              <a:rPr lang="fr-FR" sz="3200" dirty="0"/>
              <a:t>Spécificité des plongée profondes</a:t>
            </a:r>
            <a:r>
              <a:rPr lang="fr-FR" sz="3200" b="1" i="0" u="none" strike="noStrike" baseline="0" dirty="0">
                <a:latin typeface="+mj-lt"/>
              </a:rPr>
              <a:t> </a:t>
            </a:r>
            <a:endParaRPr lang="fr-FR" sz="3200" b="1" dirty="0">
              <a:latin typeface="+mj-lt"/>
            </a:endParaRPr>
          </a:p>
        </p:txBody>
      </p:sp>
    </p:spTree>
    <p:extLst>
      <p:ext uri="{BB962C8B-B14F-4D97-AF65-F5344CB8AC3E}">
        <p14:creationId xmlns:p14="http://schemas.microsoft.com/office/powerpoint/2010/main" val="1287134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22379E-CF39-9244-7F60-3380A1B17AA2}"/>
              </a:ext>
            </a:extLst>
          </p:cNvPr>
          <p:cNvSpPr>
            <a:spLocks noGrp="1"/>
          </p:cNvSpPr>
          <p:nvPr>
            <p:ph type="title"/>
          </p:nvPr>
        </p:nvSpPr>
        <p:spPr>
          <a:xfrm>
            <a:off x="838200" y="365126"/>
            <a:ext cx="10515600" cy="448914"/>
          </a:xfrm>
        </p:spPr>
        <p:txBody>
          <a:bodyPr>
            <a:normAutofit fontScale="90000"/>
          </a:bodyPr>
          <a:lstStyle/>
          <a:p>
            <a:r>
              <a:rPr lang="fr-FR" dirty="0"/>
              <a:t>Révisions</a:t>
            </a:r>
          </a:p>
        </p:txBody>
      </p:sp>
      <p:sp>
        <p:nvSpPr>
          <p:cNvPr id="3" name="Espace réservé du contenu 2">
            <a:extLst>
              <a:ext uri="{FF2B5EF4-FFF2-40B4-BE49-F238E27FC236}">
                <a16:creationId xmlns:a16="http://schemas.microsoft.com/office/drawing/2014/main" id="{0AB6EFBE-3E51-E573-618A-D49EAB3DADE1}"/>
              </a:ext>
            </a:extLst>
          </p:cNvPr>
          <p:cNvSpPr>
            <a:spLocks noGrp="1"/>
          </p:cNvSpPr>
          <p:nvPr>
            <p:ph idx="1"/>
          </p:nvPr>
        </p:nvSpPr>
        <p:spPr>
          <a:xfrm>
            <a:off x="838200" y="1890131"/>
            <a:ext cx="4966000" cy="1878981"/>
          </a:xfrm>
        </p:spPr>
        <p:txBody>
          <a:bodyPr>
            <a:normAutofit/>
          </a:bodyPr>
          <a:lstStyle/>
          <a:p>
            <a:pPr marL="0" indent="0">
              <a:buNone/>
            </a:pPr>
            <a:r>
              <a:rPr lang="fr-FR" sz="2000" dirty="0"/>
              <a:t>lésion qui intervient suite à une différence trop forte de pression entre l’intérieur d’une cavité et sa pression extérieure. </a:t>
            </a:r>
          </a:p>
          <a:p>
            <a:pPr marL="0" indent="0">
              <a:buNone/>
            </a:pPr>
            <a:r>
              <a:rPr lang="fr-FR" sz="2000" dirty="0"/>
              <a:t>En plongée, il existe 6 éléments qui exposent aux barotraumatismes.</a:t>
            </a:r>
          </a:p>
        </p:txBody>
      </p:sp>
      <p:sp>
        <p:nvSpPr>
          <p:cNvPr id="5" name="ZoneTexte 4">
            <a:extLst>
              <a:ext uri="{FF2B5EF4-FFF2-40B4-BE49-F238E27FC236}">
                <a16:creationId xmlns:a16="http://schemas.microsoft.com/office/drawing/2014/main" id="{D685534B-CFFE-96AC-1F01-DD0FDE611F83}"/>
              </a:ext>
            </a:extLst>
          </p:cNvPr>
          <p:cNvSpPr txBox="1"/>
          <p:nvPr/>
        </p:nvSpPr>
        <p:spPr>
          <a:xfrm>
            <a:off x="838200" y="917743"/>
            <a:ext cx="10515600" cy="523220"/>
          </a:xfrm>
          <a:prstGeom prst="rect">
            <a:avLst/>
          </a:prstGeom>
          <a:noFill/>
        </p:spPr>
        <p:txBody>
          <a:bodyPr wrap="square" rtlCol="0">
            <a:spAutoFit/>
          </a:bodyPr>
          <a:lstStyle/>
          <a:p>
            <a:r>
              <a:rPr lang="fr-FR" sz="2800" dirty="0"/>
              <a:t>Barotraumatismes :</a:t>
            </a:r>
          </a:p>
        </p:txBody>
      </p:sp>
      <p:pic>
        <p:nvPicPr>
          <p:cNvPr id="7" name="Image 6" descr="Une image contenant texte, illustration, dessin, clipart&#10;&#10;Le contenu généré par l’IA peut être incorrect.">
            <a:extLst>
              <a:ext uri="{FF2B5EF4-FFF2-40B4-BE49-F238E27FC236}">
                <a16:creationId xmlns:a16="http://schemas.microsoft.com/office/drawing/2014/main" id="{CC84CDC1-1749-FD3E-DC6C-CF93E7C828C9}"/>
              </a:ext>
            </a:extLst>
          </p:cNvPr>
          <p:cNvPicPr>
            <a:picLocks noChangeAspect="1"/>
          </p:cNvPicPr>
          <p:nvPr/>
        </p:nvPicPr>
        <p:blipFill>
          <a:blip r:embed="rId2"/>
          <a:stretch>
            <a:fillRect/>
          </a:stretch>
        </p:blipFill>
        <p:spPr>
          <a:xfrm>
            <a:off x="5804200" y="1148576"/>
            <a:ext cx="5307991" cy="4884398"/>
          </a:xfrm>
          <a:prstGeom prst="rect">
            <a:avLst/>
          </a:prstGeom>
        </p:spPr>
      </p:pic>
      <p:pic>
        <p:nvPicPr>
          <p:cNvPr id="4" name="Picture 2" descr="Plongée Sub Ivry">
            <a:extLst>
              <a:ext uri="{FF2B5EF4-FFF2-40B4-BE49-F238E27FC236}">
                <a16:creationId xmlns:a16="http://schemas.microsoft.com/office/drawing/2014/main" id="{BE074BB3-5842-D0E2-3B11-C09E005BE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9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7EB4663-08AC-E354-D10D-65156F64C46C}"/>
              </a:ext>
            </a:extLst>
          </p:cNvPr>
          <p:cNvSpPr>
            <a:spLocks noGrp="1"/>
          </p:cNvSpPr>
          <p:nvPr>
            <p:ph type="title"/>
          </p:nvPr>
        </p:nvSpPr>
        <p:spPr>
          <a:xfrm>
            <a:off x="838200" y="365126"/>
            <a:ext cx="10515600" cy="448914"/>
          </a:xfrm>
        </p:spPr>
        <p:txBody>
          <a:bodyPr>
            <a:normAutofit fontScale="90000"/>
          </a:bodyPr>
          <a:lstStyle/>
          <a:p>
            <a:r>
              <a:rPr lang="fr-FR" dirty="0"/>
              <a:t>Révisions</a:t>
            </a:r>
          </a:p>
        </p:txBody>
      </p:sp>
      <p:sp>
        <p:nvSpPr>
          <p:cNvPr id="5" name="Espace réservé du contenu 2">
            <a:extLst>
              <a:ext uri="{FF2B5EF4-FFF2-40B4-BE49-F238E27FC236}">
                <a16:creationId xmlns:a16="http://schemas.microsoft.com/office/drawing/2014/main" id="{01BB8604-58E4-1DE0-35B2-047B560066F6}"/>
              </a:ext>
            </a:extLst>
          </p:cNvPr>
          <p:cNvSpPr>
            <a:spLocks noGrp="1"/>
          </p:cNvSpPr>
          <p:nvPr>
            <p:ph idx="1"/>
          </p:nvPr>
        </p:nvSpPr>
        <p:spPr>
          <a:xfrm>
            <a:off x="838200" y="1890131"/>
            <a:ext cx="4966000" cy="4187284"/>
          </a:xfrm>
        </p:spPr>
        <p:txBody>
          <a:bodyPr>
            <a:normAutofit fontScale="92500" lnSpcReduction="10000"/>
          </a:bodyPr>
          <a:lstStyle/>
          <a:p>
            <a:pPr marL="0" indent="0">
              <a:buNone/>
            </a:pPr>
            <a:r>
              <a:rPr lang="fr-FR" sz="2000" dirty="0"/>
              <a:t>« Tout corps plongé dans un liquide reçoit de la part de ce liquide une poussée verticale de bas vers le haut, égale au poids du volume du liquide déplacé»</a:t>
            </a:r>
          </a:p>
          <a:p>
            <a:pPr marL="0" indent="0">
              <a:buNone/>
            </a:pPr>
            <a:endParaRPr lang="fr-FR" sz="2000" dirty="0"/>
          </a:p>
          <a:p>
            <a:pPr marL="0" indent="0">
              <a:buNone/>
            </a:pPr>
            <a:r>
              <a:rPr lang="fr-FR" sz="2000" dirty="0"/>
              <a:t>Poids réel (</a:t>
            </a:r>
            <a:r>
              <a:rPr lang="fr-FR" sz="2000" dirty="0" err="1"/>
              <a:t>Préel</a:t>
            </a:r>
            <a:r>
              <a:rPr lang="fr-FR" sz="2000" dirty="0"/>
              <a:t>) = poids d’un objet dans l’air</a:t>
            </a:r>
          </a:p>
          <a:p>
            <a:pPr marL="0" indent="0">
              <a:buNone/>
            </a:pPr>
            <a:r>
              <a:rPr lang="fr-FR" sz="2000" dirty="0"/>
              <a:t>La poussée d’Archimède = poids du volume d’eau déplacé.</a:t>
            </a:r>
          </a:p>
          <a:p>
            <a:pPr marL="0" indent="0">
              <a:buNone/>
            </a:pPr>
            <a:r>
              <a:rPr lang="fr-FR" sz="2000" dirty="0"/>
              <a:t>Poids apparent d’un objet = Poids de l’objet dans l’eau</a:t>
            </a:r>
          </a:p>
          <a:p>
            <a:pPr marL="0" indent="0">
              <a:buNone/>
            </a:pPr>
            <a:r>
              <a:rPr lang="fr-FR" sz="2000" dirty="0"/>
              <a:t>Le poids apparent d’un objet = est la différence entre son poids réel et la poussée d’Archimède.</a:t>
            </a:r>
          </a:p>
          <a:p>
            <a:pPr marL="0" indent="0">
              <a:buNone/>
            </a:pPr>
            <a:r>
              <a:rPr lang="fr-FR" sz="2000" dirty="0"/>
              <a:t>P app = P réel – P </a:t>
            </a:r>
            <a:r>
              <a:rPr lang="fr-FR" sz="2000" dirty="0" err="1"/>
              <a:t>arch</a:t>
            </a:r>
            <a:endParaRPr lang="fr-FR" sz="2000" dirty="0"/>
          </a:p>
        </p:txBody>
      </p:sp>
      <p:sp>
        <p:nvSpPr>
          <p:cNvPr id="6" name="ZoneTexte 5">
            <a:extLst>
              <a:ext uri="{FF2B5EF4-FFF2-40B4-BE49-F238E27FC236}">
                <a16:creationId xmlns:a16="http://schemas.microsoft.com/office/drawing/2014/main" id="{ABE63170-95BF-C715-87A1-ADFF2D0D6B4C}"/>
              </a:ext>
            </a:extLst>
          </p:cNvPr>
          <p:cNvSpPr txBox="1"/>
          <p:nvPr/>
        </p:nvSpPr>
        <p:spPr>
          <a:xfrm>
            <a:off x="838200" y="917743"/>
            <a:ext cx="10515600" cy="523220"/>
          </a:xfrm>
          <a:prstGeom prst="rect">
            <a:avLst/>
          </a:prstGeom>
          <a:noFill/>
        </p:spPr>
        <p:txBody>
          <a:bodyPr wrap="square" rtlCol="0">
            <a:spAutoFit/>
          </a:bodyPr>
          <a:lstStyle/>
          <a:p>
            <a:r>
              <a:rPr lang="fr-FR" sz="2800" dirty="0"/>
              <a:t>Archimède :</a:t>
            </a:r>
          </a:p>
        </p:txBody>
      </p:sp>
      <p:pic>
        <p:nvPicPr>
          <p:cNvPr id="8" name="Picture 2" descr="Plongée Sub Ivry">
            <a:extLst>
              <a:ext uri="{FF2B5EF4-FFF2-40B4-BE49-F238E27FC236}">
                <a16:creationId xmlns:a16="http://schemas.microsoft.com/office/drawing/2014/main" id="{F36AAEB5-A880-FD5E-7B96-4D59B5D2D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descr="Une image contenant capture d’écran, dessin humoristique&#10;&#10;Le contenu généré par l’IA peut être incorrect.">
            <a:extLst>
              <a:ext uri="{FF2B5EF4-FFF2-40B4-BE49-F238E27FC236}">
                <a16:creationId xmlns:a16="http://schemas.microsoft.com/office/drawing/2014/main" id="{330C1109-D23C-02B8-FD39-C13C21C8C478}"/>
              </a:ext>
            </a:extLst>
          </p:cNvPr>
          <p:cNvPicPr>
            <a:picLocks noChangeAspect="1"/>
          </p:cNvPicPr>
          <p:nvPr/>
        </p:nvPicPr>
        <p:blipFill>
          <a:blip r:embed="rId3"/>
          <a:stretch>
            <a:fillRect/>
          </a:stretch>
        </p:blipFill>
        <p:spPr>
          <a:xfrm>
            <a:off x="6365594" y="1597453"/>
            <a:ext cx="4988206" cy="4564879"/>
          </a:xfrm>
          <a:prstGeom prst="rect">
            <a:avLst/>
          </a:prstGeom>
        </p:spPr>
      </p:pic>
    </p:spTree>
    <p:extLst>
      <p:ext uri="{BB962C8B-B14F-4D97-AF65-F5344CB8AC3E}">
        <p14:creationId xmlns:p14="http://schemas.microsoft.com/office/powerpoint/2010/main" val="182120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4114A51-8DC4-566E-A696-38298A20F619}"/>
              </a:ext>
            </a:extLst>
          </p:cNvPr>
          <p:cNvSpPr>
            <a:spLocks noGrp="1"/>
          </p:cNvSpPr>
          <p:nvPr>
            <p:ph idx="1"/>
          </p:nvPr>
        </p:nvSpPr>
        <p:spPr>
          <a:xfrm>
            <a:off x="838199" y="1687648"/>
            <a:ext cx="5495693" cy="4689893"/>
          </a:xfrm>
        </p:spPr>
        <p:txBody>
          <a:bodyPr>
            <a:normAutofit fontScale="70000" lnSpcReduction="20000"/>
          </a:bodyPr>
          <a:lstStyle/>
          <a:p>
            <a:pPr marL="0" indent="0">
              <a:buNone/>
            </a:pPr>
            <a:r>
              <a:rPr lang="fr-FR" dirty="0"/>
              <a:t> « A température constante, la pression d'un gaz est inversement proportionnelle au volume qu'il occupe. »</a:t>
            </a:r>
          </a:p>
          <a:p>
            <a:endParaRPr lang="fr-FR" dirty="0"/>
          </a:p>
          <a:p>
            <a:pPr marL="0" indent="0">
              <a:buNone/>
            </a:pPr>
            <a:r>
              <a:rPr lang="fr-FR" dirty="0"/>
              <a:t>En d'autres termes, le produit de la pression par le volume d'un gaz reste constant si la température ne varie pas. </a:t>
            </a:r>
          </a:p>
          <a:p>
            <a:pPr marL="0" indent="0">
              <a:buNone/>
            </a:pPr>
            <a:r>
              <a:rPr lang="fr-FR" dirty="0"/>
              <a:t>Par conséquent, si nous considérons un gaz à température constante ayant :</a:t>
            </a:r>
          </a:p>
          <a:p>
            <a:pPr marL="0" indent="0">
              <a:buNone/>
            </a:pPr>
            <a:endParaRPr lang="fr-FR" sz="1300" dirty="0"/>
          </a:p>
          <a:p>
            <a:r>
              <a:rPr lang="fr-FR" dirty="0"/>
              <a:t>à l'instant 1, une pression P1 et un volume V1</a:t>
            </a:r>
          </a:p>
          <a:p>
            <a:r>
              <a:rPr lang="fr-FR" dirty="0"/>
              <a:t>et à l'instant 2, une pression P2 et un volume V2</a:t>
            </a:r>
          </a:p>
          <a:p>
            <a:endParaRPr lang="fr-FR" dirty="0"/>
          </a:p>
          <a:p>
            <a:r>
              <a:rPr lang="fr-FR" dirty="0"/>
              <a:t>alors nous pouvons écrire la relation suivante: P1 x V1 = P2 x V2</a:t>
            </a:r>
          </a:p>
        </p:txBody>
      </p:sp>
      <p:sp>
        <p:nvSpPr>
          <p:cNvPr id="6" name="Titre 1">
            <a:extLst>
              <a:ext uri="{FF2B5EF4-FFF2-40B4-BE49-F238E27FC236}">
                <a16:creationId xmlns:a16="http://schemas.microsoft.com/office/drawing/2014/main" id="{485E2911-75A1-AEE7-57CF-72D279082169}"/>
              </a:ext>
            </a:extLst>
          </p:cNvPr>
          <p:cNvSpPr>
            <a:spLocks noGrp="1"/>
          </p:cNvSpPr>
          <p:nvPr>
            <p:ph type="title"/>
          </p:nvPr>
        </p:nvSpPr>
        <p:spPr>
          <a:xfrm>
            <a:off x="838200" y="365126"/>
            <a:ext cx="10515600" cy="448914"/>
          </a:xfrm>
        </p:spPr>
        <p:txBody>
          <a:bodyPr>
            <a:normAutofit fontScale="90000"/>
          </a:bodyPr>
          <a:lstStyle/>
          <a:p>
            <a:r>
              <a:rPr lang="fr-FR" dirty="0"/>
              <a:t>Révisions</a:t>
            </a:r>
          </a:p>
        </p:txBody>
      </p:sp>
      <p:sp>
        <p:nvSpPr>
          <p:cNvPr id="7" name="ZoneTexte 6">
            <a:extLst>
              <a:ext uri="{FF2B5EF4-FFF2-40B4-BE49-F238E27FC236}">
                <a16:creationId xmlns:a16="http://schemas.microsoft.com/office/drawing/2014/main" id="{3374D185-5580-85E5-57BB-449F5EB08B78}"/>
              </a:ext>
            </a:extLst>
          </p:cNvPr>
          <p:cNvSpPr txBox="1"/>
          <p:nvPr/>
        </p:nvSpPr>
        <p:spPr>
          <a:xfrm>
            <a:off x="838199" y="919722"/>
            <a:ext cx="3336554" cy="523220"/>
          </a:xfrm>
          <a:prstGeom prst="rect">
            <a:avLst/>
          </a:prstGeom>
          <a:noFill/>
        </p:spPr>
        <p:txBody>
          <a:bodyPr wrap="none" rtlCol="0">
            <a:spAutoFit/>
          </a:bodyPr>
          <a:lstStyle/>
          <a:p>
            <a:r>
              <a:rPr lang="fr-FR" sz="2800" dirty="0"/>
              <a:t>Loi de Boyle-Mariotte</a:t>
            </a:r>
          </a:p>
        </p:txBody>
      </p:sp>
      <p:pic>
        <p:nvPicPr>
          <p:cNvPr id="1026" name="Picture 2" descr="La variation de volume d'un ballon soumis à la loi de Mariotte en fonction de la profondeur">
            <a:extLst>
              <a:ext uri="{FF2B5EF4-FFF2-40B4-BE49-F238E27FC236}">
                <a16:creationId xmlns:a16="http://schemas.microsoft.com/office/drawing/2014/main" id="{0CB16357-054C-1008-150B-50430AD29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3215" y="1074062"/>
            <a:ext cx="3642731" cy="50593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longée Sub Ivry">
            <a:extLst>
              <a:ext uri="{FF2B5EF4-FFF2-40B4-BE49-F238E27FC236}">
                <a16:creationId xmlns:a16="http://schemas.microsoft.com/office/drawing/2014/main" id="{C476349C-20CE-DC3E-0DEA-7E6A8C91B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18353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1070</Words>
  <Application>Microsoft Office PowerPoint</Application>
  <PresentationFormat>Grand écran</PresentationFormat>
  <Paragraphs>104</Paragraphs>
  <Slides>12</Slides>
  <Notes>0</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0</vt:i4>
      </vt:variant>
      <vt:variant>
        <vt:lpstr>Titres des diapositives</vt:lpstr>
      </vt:variant>
      <vt:variant>
        <vt:i4>12</vt:i4>
      </vt:variant>
    </vt:vector>
  </HeadingPairs>
  <TitlesOfParts>
    <vt:vector size="17" baseType="lpstr">
      <vt:lpstr>Arial</vt:lpstr>
      <vt:lpstr>Calibri</vt:lpstr>
      <vt:lpstr>Calibri Light</vt:lpstr>
      <vt:lpstr>Tahoma</vt:lpstr>
      <vt:lpstr>Thème Office</vt:lpstr>
      <vt:lpstr> Théorie PA-40   Organisation et planification d’une plongée à 40 m en autonomie et en sécurité.</vt:lpstr>
      <vt:lpstr>Prérogatives PA 40</vt:lpstr>
      <vt:lpstr>Aptitudes PA-40</vt:lpstr>
      <vt:lpstr>Présentation PowerPoint</vt:lpstr>
      <vt:lpstr>Présentation PowerPoint</vt:lpstr>
      <vt:lpstr>Présentation PowerPoint</vt:lpstr>
      <vt:lpstr>Révisions</vt:lpstr>
      <vt:lpstr>Révisions</vt:lpstr>
      <vt:lpstr>Révisions</vt:lpstr>
      <vt:lpstr>Révisions</vt:lpstr>
      <vt:lpstr>Révisions</vt:lpstr>
      <vt:lpstr>Introduction (cours n°1)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dc:title>
  <dc:creator>Jean-Christophe BARREZ</dc:creator>
  <cp:lastModifiedBy>ncdecor</cp:lastModifiedBy>
  <cp:revision>26</cp:revision>
  <dcterms:created xsi:type="dcterms:W3CDTF">2024-01-23T18:58:22Z</dcterms:created>
  <dcterms:modified xsi:type="dcterms:W3CDTF">2026-01-28T18:14:20Z</dcterms:modified>
</cp:coreProperties>
</file>