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70" r:id="rId12"/>
    <p:sldId id="267" r:id="rId13"/>
    <p:sldId id="268" r:id="rId14"/>
    <p:sldId id="269" r:id="rId15"/>
    <p:sldId id="271" r:id="rId16"/>
    <p:sldId id="272" r:id="rId17"/>
    <p:sldId id="273" r:id="rId18"/>
    <p:sldId id="274"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6D862C8F-2B86-43C8-B10B-5A17AB7A0D40}">
          <p14:sldIdLst>
            <p14:sldId id="256"/>
            <p14:sldId id="258"/>
            <p14:sldId id="259"/>
            <p14:sldId id="260"/>
            <p14:sldId id="261"/>
            <p14:sldId id="262"/>
            <p14:sldId id="263"/>
            <p14:sldId id="264"/>
            <p14:sldId id="265"/>
            <p14:sldId id="266"/>
            <p14:sldId id="270"/>
            <p14:sldId id="267"/>
            <p14:sldId id="268"/>
            <p14:sldId id="269"/>
            <p14:sldId id="271"/>
            <p14:sldId id="272"/>
            <p14:sldId id="273"/>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65" d="100"/>
          <a:sy n="165" d="100"/>
        </p:scale>
        <p:origin x="144"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170128-5EAE-48D0-A42B-4BD9D69E4EF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FFB9F8C-62EA-426F-9300-257A118B7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038A8B7-A965-4E49-944E-598EC2AB412A}"/>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EB50677C-EDE8-4466-B3A6-493F7E7479E9}"/>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8661685D-FA16-4D65-B206-A2A630152E13}"/>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131181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88807D-4B4E-471B-A12F-0A3E42515ED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7008034-9325-42BB-90D8-F74039516CA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4DB868E-A4D0-484C-8EAB-74D50AFE0367}"/>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9CB0B315-E0E5-445C-A6BB-C94FAE11D9E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6C46A0A6-E30A-441E-A0EA-B58C20D82194}"/>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2878960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482F2C9-7B21-431C-96FC-883DFFDB560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FC11056-EA54-493F-A362-B1D1C9B9014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D20B6D-8B72-497F-A329-7A1A9A29073B}"/>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7A5301D2-A6CA-47A9-86AC-1A1C402C8D7A}"/>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90C14EF2-F809-4E56-9DFD-87F12B36158D}"/>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2631859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6ECC66-824F-4DD8-8CFC-81B274FE294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3899AF-A853-4871-875C-7897BDDDF98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F04B26-932E-47A4-867C-8C1A2C7D99F0}"/>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B4C8CB92-DEDE-41FD-BA4D-1771C150517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0228120D-0A52-428A-8DD6-168193795D32}"/>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1631961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F250D5-1E56-4D34-9F15-CA2985DD1DE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45D0089-E70D-45AC-B002-02877848EB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4CF027B-76E0-4DC3-AD0C-E4A60623EFFD}"/>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DE7287FE-C39C-436B-9B51-B9EA0CA3DA8D}"/>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0EA7B466-FFE2-4DC1-A40F-0CFAC6C8413A}"/>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3913562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611F81-053F-46ED-B052-EF975FB0E30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5A62D14-0942-4DEB-B20F-D1917F471E7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73E319F-8141-42B7-A2A5-D1214C6932B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C6D0E22-AD50-46D3-9600-AE953A0B26A4}"/>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6" name="Espace réservé du pied de page 5">
            <a:extLst>
              <a:ext uri="{FF2B5EF4-FFF2-40B4-BE49-F238E27FC236}">
                <a16:creationId xmlns:a16="http://schemas.microsoft.com/office/drawing/2014/main" id="{0C9E9CE4-BD70-4D5D-94E6-7F2C71ACE1C3}"/>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CE128557-F85D-4D19-8CFD-AF0301A55BFE}"/>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3743032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A94B67-E0CE-4F83-83B9-A1264BFAF2C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2761AB2-AB94-448E-B39E-93C8FBAFA2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857FE1C-2E18-4435-BB87-355B60143CF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8725FB1-21BD-4470-BB36-5A0955D975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37D31C6-EFBD-4FCD-8216-7C45DC5F51D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41C1F86-C444-4BA5-A1EA-70201936E631}"/>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8" name="Espace réservé du pied de page 7">
            <a:extLst>
              <a:ext uri="{FF2B5EF4-FFF2-40B4-BE49-F238E27FC236}">
                <a16:creationId xmlns:a16="http://schemas.microsoft.com/office/drawing/2014/main" id="{E6DDDD8D-86A6-4B3A-B4FF-E00811DED613}"/>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5DD9C5EF-73D2-41E4-ACEC-9A0E1F7EAC23}"/>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631083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56717A-EFD7-480F-9B76-6EA9646B43A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8BB25E1-FE7F-4594-9D26-79573AECC5A6}"/>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4" name="Espace réservé du pied de page 3">
            <a:extLst>
              <a:ext uri="{FF2B5EF4-FFF2-40B4-BE49-F238E27FC236}">
                <a16:creationId xmlns:a16="http://schemas.microsoft.com/office/drawing/2014/main" id="{1A3C880F-4A6F-4188-898D-A8A02CF2B9FE}"/>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2DBE48BD-C437-4405-9F79-F80BBDB5D619}"/>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4257903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3377835-CDE1-4852-BB3D-083FE04DB675}"/>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3" name="Espace réservé du pied de page 2">
            <a:extLst>
              <a:ext uri="{FF2B5EF4-FFF2-40B4-BE49-F238E27FC236}">
                <a16:creationId xmlns:a16="http://schemas.microsoft.com/office/drawing/2014/main" id="{5FF7F325-DC2F-4834-8F20-DEFDCD10A1AB}"/>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DA09FB8-F0D5-442F-8A4C-973907B657AC}"/>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326993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63DB33-114C-4025-960B-66F5B797B2C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6E65642-8A76-468E-920F-1D7FA6800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7D2ADB4-93A6-4D6F-8D9E-597F6F96C1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6BB4345-C5A2-43E7-A868-2ED391160D11}"/>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6" name="Espace réservé du pied de page 5">
            <a:extLst>
              <a:ext uri="{FF2B5EF4-FFF2-40B4-BE49-F238E27FC236}">
                <a16:creationId xmlns:a16="http://schemas.microsoft.com/office/drawing/2014/main" id="{447C5B5C-4A24-4BED-AC93-C0FD86B4B97E}"/>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39FB273B-090F-4F95-90D8-1C8D1CD70849}"/>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4077286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6F374-22CC-4ECD-8140-E9163E127E9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8F4D401-E2F7-4A54-BAA5-718A42CF25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F08A8E1D-CE74-4BB8-9833-9827EE97E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77A111A-25B0-40F8-803C-1E618E5716F1}"/>
              </a:ext>
            </a:extLst>
          </p:cNvPr>
          <p:cNvSpPr>
            <a:spLocks noGrp="1"/>
          </p:cNvSpPr>
          <p:nvPr>
            <p:ph type="dt" sz="half" idx="10"/>
          </p:nvPr>
        </p:nvSpPr>
        <p:spPr/>
        <p:txBody>
          <a:bodyPr/>
          <a:lstStyle/>
          <a:p>
            <a:fld id="{40874204-B24F-48E6-8889-6E10647CBB6C}" type="datetimeFigureOut">
              <a:rPr lang="fr-FR" smtClean="0"/>
              <a:t>02/02/2026</a:t>
            </a:fld>
            <a:endParaRPr lang="fr-FR" dirty="0"/>
          </a:p>
        </p:txBody>
      </p:sp>
      <p:sp>
        <p:nvSpPr>
          <p:cNvPr id="6" name="Espace réservé du pied de page 5">
            <a:extLst>
              <a:ext uri="{FF2B5EF4-FFF2-40B4-BE49-F238E27FC236}">
                <a16:creationId xmlns:a16="http://schemas.microsoft.com/office/drawing/2014/main" id="{0E9BDAC8-4046-4986-BB1A-C1EDC57658CE}"/>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7568CECB-F4E1-4145-AE28-BB152A30C15A}"/>
              </a:ext>
            </a:extLst>
          </p:cNvPr>
          <p:cNvSpPr>
            <a:spLocks noGrp="1"/>
          </p:cNvSpPr>
          <p:nvPr>
            <p:ph type="sldNum" sz="quarter" idx="12"/>
          </p:nvPr>
        </p:nvSpPr>
        <p:spPr/>
        <p:txBody>
          <a:bodyPr/>
          <a:lstStyle/>
          <a:p>
            <a:fld id="{89101325-06A1-493E-BF45-A86D55148728}" type="slidenum">
              <a:rPr lang="fr-FR" smtClean="0"/>
              <a:t>‹N°›</a:t>
            </a:fld>
            <a:endParaRPr lang="fr-FR" dirty="0"/>
          </a:p>
        </p:txBody>
      </p:sp>
    </p:spTree>
    <p:extLst>
      <p:ext uri="{BB962C8B-B14F-4D97-AF65-F5344CB8AC3E}">
        <p14:creationId xmlns:p14="http://schemas.microsoft.com/office/powerpoint/2010/main" val="407685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6081ED4-1F46-4D37-BD57-F092F68198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D3C59ED-D899-4EEF-9E48-1D80DD52DE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6D269A2-17BE-42A6-9CD4-DC6D5E7CA3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74204-B24F-48E6-8889-6E10647CBB6C}" type="datetimeFigureOut">
              <a:rPr lang="fr-FR" smtClean="0"/>
              <a:t>02/02/2026</a:t>
            </a:fld>
            <a:endParaRPr lang="fr-FR" dirty="0"/>
          </a:p>
        </p:txBody>
      </p:sp>
      <p:sp>
        <p:nvSpPr>
          <p:cNvPr id="5" name="Espace réservé du pied de page 4">
            <a:extLst>
              <a:ext uri="{FF2B5EF4-FFF2-40B4-BE49-F238E27FC236}">
                <a16:creationId xmlns:a16="http://schemas.microsoft.com/office/drawing/2014/main" id="{C256FFD7-25A6-44C5-8D3D-4253587544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914CB02D-4CEA-44DE-A8A4-7F9344F0AE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101325-06A1-493E-BF45-A86D55148728}" type="slidenum">
              <a:rPr lang="fr-FR" smtClean="0"/>
              <a:t>‹N°›</a:t>
            </a:fld>
            <a:endParaRPr lang="fr-FR" dirty="0"/>
          </a:p>
        </p:txBody>
      </p:sp>
    </p:spTree>
    <p:extLst>
      <p:ext uri="{BB962C8B-B14F-4D97-AF65-F5344CB8AC3E}">
        <p14:creationId xmlns:p14="http://schemas.microsoft.com/office/powerpoint/2010/main" val="2801469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DFA36E-633C-48F1-965A-85DAFAB60C3E}"/>
              </a:ext>
            </a:extLst>
          </p:cNvPr>
          <p:cNvSpPr>
            <a:spLocks noGrp="1"/>
          </p:cNvSpPr>
          <p:nvPr>
            <p:ph type="ctrTitle"/>
          </p:nvPr>
        </p:nvSpPr>
        <p:spPr>
          <a:xfrm>
            <a:off x="1524000" y="1122363"/>
            <a:ext cx="9144000" cy="1706221"/>
          </a:xfrm>
        </p:spPr>
        <p:txBody>
          <a:bodyPr/>
          <a:lstStyle/>
          <a:p>
            <a:r>
              <a:rPr lang="fr-FR" dirty="0"/>
              <a:t>Théorie PA-40</a:t>
            </a:r>
          </a:p>
        </p:txBody>
      </p:sp>
      <p:sp>
        <p:nvSpPr>
          <p:cNvPr id="3" name="Sous-titre 2">
            <a:extLst>
              <a:ext uri="{FF2B5EF4-FFF2-40B4-BE49-F238E27FC236}">
                <a16:creationId xmlns:a16="http://schemas.microsoft.com/office/drawing/2014/main" id="{A85BD637-90E3-4385-8C97-55EFE38AF6C6}"/>
              </a:ext>
            </a:extLst>
          </p:cNvPr>
          <p:cNvSpPr>
            <a:spLocks noGrp="1"/>
          </p:cNvSpPr>
          <p:nvPr>
            <p:ph type="subTitle" idx="1"/>
          </p:nvPr>
        </p:nvSpPr>
        <p:spPr/>
        <p:txBody>
          <a:bodyPr>
            <a:normAutofit lnSpcReduction="10000"/>
          </a:bodyPr>
          <a:lstStyle/>
          <a:p>
            <a:r>
              <a:rPr lang="fr-FR" dirty="0"/>
              <a:t>Cours n°2 </a:t>
            </a:r>
          </a:p>
          <a:p>
            <a:r>
              <a:rPr lang="fr-FR" dirty="0"/>
              <a:t>Le froid en plongée</a:t>
            </a:r>
          </a:p>
          <a:p>
            <a:r>
              <a:rPr lang="fr-FR" dirty="0"/>
              <a:t>Déshydratation et plongée</a:t>
            </a:r>
          </a:p>
          <a:p>
            <a:r>
              <a:rPr lang="fr-FR" dirty="0"/>
              <a:t>La narcose</a:t>
            </a:r>
          </a:p>
        </p:txBody>
      </p:sp>
      <p:pic>
        <p:nvPicPr>
          <p:cNvPr id="5" name="Image 4">
            <a:extLst>
              <a:ext uri="{FF2B5EF4-FFF2-40B4-BE49-F238E27FC236}">
                <a16:creationId xmlns:a16="http://schemas.microsoft.com/office/drawing/2014/main" id="{EDB916FC-E4D7-47B6-8D7A-CFF57BB466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1600" y="3414720"/>
            <a:ext cx="28800" cy="28560"/>
          </a:xfrm>
          <a:prstGeom prst="rect">
            <a:avLst/>
          </a:prstGeom>
        </p:spPr>
      </p:pic>
      <p:pic>
        <p:nvPicPr>
          <p:cNvPr id="4" name="Picture 2" descr="Plongée Sub Ivry">
            <a:extLst>
              <a:ext uri="{FF2B5EF4-FFF2-40B4-BE49-F238E27FC236}">
                <a16:creationId xmlns:a16="http://schemas.microsoft.com/office/drawing/2014/main" id="{BC624101-9D38-B899-7819-3207EC7717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9812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99D82-9A1B-9F77-EE6D-561206F5D5B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B9C2C66-A01B-B56B-C3B2-F174A17C212D}"/>
              </a:ext>
            </a:extLst>
          </p:cNvPr>
          <p:cNvSpPr>
            <a:spLocks noGrp="1"/>
          </p:cNvSpPr>
          <p:nvPr>
            <p:ph type="title"/>
          </p:nvPr>
        </p:nvSpPr>
        <p:spPr/>
        <p:txBody>
          <a:bodyPr/>
          <a:lstStyle/>
          <a:p>
            <a:r>
              <a:rPr lang="fr-FR" dirty="0"/>
              <a:t>Le froid en plongée</a:t>
            </a:r>
            <a:br>
              <a:rPr lang="fr-FR" dirty="0"/>
            </a:br>
            <a:r>
              <a:rPr lang="fr-FR" dirty="0"/>
              <a:t>	VII. Conduite à tenir</a:t>
            </a:r>
          </a:p>
        </p:txBody>
      </p:sp>
      <p:sp>
        <p:nvSpPr>
          <p:cNvPr id="3" name="Espace réservé du contenu 2">
            <a:extLst>
              <a:ext uri="{FF2B5EF4-FFF2-40B4-BE49-F238E27FC236}">
                <a16:creationId xmlns:a16="http://schemas.microsoft.com/office/drawing/2014/main" id="{3C2420D7-6329-6080-F5F7-1AD91E347EA7}"/>
              </a:ext>
            </a:extLst>
          </p:cNvPr>
          <p:cNvSpPr>
            <a:spLocks noGrp="1"/>
          </p:cNvSpPr>
          <p:nvPr>
            <p:ph idx="1"/>
          </p:nvPr>
        </p:nvSpPr>
        <p:spPr>
          <a:xfrm>
            <a:off x="697006" y="1748118"/>
            <a:ext cx="10806953" cy="4737335"/>
          </a:xfrm>
        </p:spPr>
        <p:txBody>
          <a:bodyPr>
            <a:normAutofit/>
          </a:bodyPr>
          <a:lstStyle/>
          <a:p>
            <a:pPr marL="0" indent="0">
              <a:buNone/>
            </a:pPr>
            <a:endParaRPr lang="fr-FR" sz="1800" b="0" i="0" u="none" strike="noStrike" baseline="0" dirty="0">
              <a:solidFill>
                <a:srgbClr val="000000"/>
              </a:solidFill>
            </a:endParaRPr>
          </a:p>
          <a:p>
            <a:r>
              <a:rPr lang="fr-FR" sz="1800" b="0" i="0" u="none" strike="noStrike" baseline="0" dirty="0">
                <a:solidFill>
                  <a:srgbClr val="000000"/>
                </a:solidFill>
              </a:rPr>
              <a:t>Avertir les autres membres de la palanquée </a:t>
            </a:r>
          </a:p>
          <a:p>
            <a:pPr lvl="1"/>
            <a:r>
              <a:rPr lang="fr-FR" sz="1800" dirty="0">
                <a:effectLst/>
                <a:latin typeface="Aptos" panose="020B0004020202020204" pitchFamily="34" charset="0"/>
                <a:ea typeface="Times New Roman" panose="02020603050405020304" pitchFamily="18" charset="0"/>
                <a:cs typeface="Aptos" panose="020B0004020202020204" pitchFamily="34" charset="0"/>
              </a:rPr>
              <a:t>le signe "j'ai froid" signifie en fait "j'ai trop froid, fin de plongée".</a:t>
            </a:r>
            <a:endParaRPr lang="fr-FR" sz="1400" b="0" i="0" u="none" strike="noStrike" baseline="0" dirty="0">
              <a:solidFill>
                <a:srgbClr val="000000"/>
              </a:solidFill>
            </a:endParaRPr>
          </a:p>
          <a:p>
            <a:r>
              <a:rPr lang="fr-FR" sz="1800" b="0" i="0" u="none" strike="noStrike" baseline="0" dirty="0">
                <a:solidFill>
                  <a:srgbClr val="000000"/>
                </a:solidFill>
              </a:rPr>
              <a:t>Interrompre la plongée </a:t>
            </a:r>
          </a:p>
          <a:p>
            <a:r>
              <a:rPr lang="fr-FR" sz="1800" b="0" i="0" u="none" strike="noStrike" baseline="0" dirty="0">
                <a:solidFill>
                  <a:srgbClr val="000000"/>
                </a:solidFill>
              </a:rPr>
              <a:t>Remonter lentement </a:t>
            </a:r>
            <a:r>
              <a:rPr lang="fr-FR" sz="1800" dirty="0">
                <a:effectLst/>
                <a:latin typeface="Aptos" panose="020B0004020202020204" pitchFamily="34" charset="0"/>
                <a:ea typeface="Times New Roman" panose="02020603050405020304" pitchFamily="18" charset="0"/>
                <a:cs typeface="Aptos" panose="020B0004020202020204" pitchFamily="34" charset="0"/>
              </a:rPr>
              <a:t>pour éviter tout risque d'accident supplémentaire (ADD, surpression pulmonaire)</a:t>
            </a:r>
            <a:endParaRPr lang="fr-FR" sz="1800" b="0" i="0" u="none" strike="noStrike" baseline="0" dirty="0">
              <a:solidFill>
                <a:srgbClr val="000000"/>
              </a:solidFill>
            </a:endParaRPr>
          </a:p>
          <a:p>
            <a:pPr algn="l"/>
            <a:r>
              <a:rPr lang="fr-FR" sz="1800" b="0" i="0" u="none" strike="noStrike" baseline="0" dirty="0">
                <a:solidFill>
                  <a:srgbClr val="000000"/>
                </a:solidFill>
              </a:rPr>
              <a:t>En surface :</a:t>
            </a:r>
          </a:p>
          <a:p>
            <a:pPr lvl="1"/>
            <a:r>
              <a:rPr lang="fr-FR" sz="1400" b="0" i="0" u="none" strike="noStrike" baseline="0" dirty="0">
                <a:solidFill>
                  <a:srgbClr val="000000"/>
                </a:solidFill>
              </a:rPr>
              <a:t>Déséquiper le plus rapidement le plongeur </a:t>
            </a:r>
          </a:p>
          <a:p>
            <a:pPr lvl="1"/>
            <a:r>
              <a:rPr lang="fr-FR" sz="1400" b="0" i="0" u="none" strike="noStrike" baseline="0" dirty="0">
                <a:solidFill>
                  <a:srgbClr val="000000"/>
                </a:solidFill>
              </a:rPr>
              <a:t>Se couvrir et porter des vêtements chauds </a:t>
            </a:r>
          </a:p>
          <a:p>
            <a:pPr lvl="1"/>
            <a:r>
              <a:rPr lang="fr-FR" sz="1400" b="0" i="0" u="none" strike="noStrike" baseline="0" dirty="0">
                <a:solidFill>
                  <a:srgbClr val="000000"/>
                </a:solidFill>
              </a:rPr>
              <a:t>Réchauffer progressivement </a:t>
            </a:r>
          </a:p>
          <a:p>
            <a:pPr lvl="1"/>
            <a:r>
              <a:rPr lang="fr-FR" sz="1400" b="0" i="0" u="none" strike="noStrike" baseline="0" dirty="0">
                <a:solidFill>
                  <a:srgbClr val="000000"/>
                </a:solidFill>
              </a:rPr>
              <a:t>Boissons chaudes et sucrées, pas d’alcool (donne une fausse impression de chaleur)</a:t>
            </a: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5" name="Picture 2" descr="Plongée Sub Ivry">
            <a:extLst>
              <a:ext uri="{FF2B5EF4-FFF2-40B4-BE49-F238E27FC236}">
                <a16:creationId xmlns:a16="http://schemas.microsoft.com/office/drawing/2014/main" id="{9D89D1FB-DD58-3330-761C-2DAA3A2010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659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FEA88-2507-FD4B-C2B9-1E70AA390C0D}"/>
            </a:ext>
          </a:extLst>
        </p:cNvPr>
        <p:cNvGrpSpPr/>
        <p:nvPr/>
      </p:nvGrpSpPr>
      <p:grpSpPr>
        <a:xfrm>
          <a:off x="0" y="0"/>
          <a:ext cx="0" cy="0"/>
          <a:chOff x="0" y="0"/>
          <a:chExt cx="0" cy="0"/>
        </a:xfrm>
      </p:grpSpPr>
      <p:pic>
        <p:nvPicPr>
          <p:cNvPr id="6" name="Image 5">
            <a:extLst>
              <a:ext uri="{FF2B5EF4-FFF2-40B4-BE49-F238E27FC236}">
                <a16:creationId xmlns:a16="http://schemas.microsoft.com/office/drawing/2014/main" id="{98E7CD3A-1CC8-0A35-F28B-AEC51BFD731D}"/>
              </a:ext>
            </a:extLst>
          </p:cNvPr>
          <p:cNvPicPr>
            <a:picLocks noChangeAspect="1"/>
          </p:cNvPicPr>
          <p:nvPr/>
        </p:nvPicPr>
        <p:blipFill>
          <a:blip r:embed="rId2"/>
          <a:stretch>
            <a:fillRect/>
          </a:stretch>
        </p:blipFill>
        <p:spPr>
          <a:xfrm>
            <a:off x="3369509" y="62891"/>
            <a:ext cx="6192502" cy="6795109"/>
          </a:xfrm>
          <a:prstGeom prst="rect">
            <a:avLst/>
          </a:prstGeom>
        </p:spPr>
      </p:pic>
      <p:sp>
        <p:nvSpPr>
          <p:cNvPr id="2" name="Titre 1">
            <a:extLst>
              <a:ext uri="{FF2B5EF4-FFF2-40B4-BE49-F238E27FC236}">
                <a16:creationId xmlns:a16="http://schemas.microsoft.com/office/drawing/2014/main" id="{74178BFB-AD75-132E-8D63-2990D1FDD2F9}"/>
              </a:ext>
            </a:extLst>
          </p:cNvPr>
          <p:cNvSpPr>
            <a:spLocks noGrp="1"/>
          </p:cNvSpPr>
          <p:nvPr>
            <p:ph type="title"/>
          </p:nvPr>
        </p:nvSpPr>
        <p:spPr/>
        <p:txBody>
          <a:bodyPr/>
          <a:lstStyle/>
          <a:p>
            <a:r>
              <a:rPr lang="fr-FR" dirty="0"/>
              <a:t>Le froid en plongée</a:t>
            </a:r>
            <a:br>
              <a:rPr lang="fr-FR" dirty="0"/>
            </a:br>
            <a:r>
              <a:rPr lang="fr-FR" dirty="0"/>
              <a:t>	</a:t>
            </a:r>
          </a:p>
        </p:txBody>
      </p:sp>
      <p:sp>
        <p:nvSpPr>
          <p:cNvPr id="3" name="Espace réservé du contenu 2">
            <a:extLst>
              <a:ext uri="{FF2B5EF4-FFF2-40B4-BE49-F238E27FC236}">
                <a16:creationId xmlns:a16="http://schemas.microsoft.com/office/drawing/2014/main" id="{8544B893-827E-CE4C-26FE-BBB9D788D134}"/>
              </a:ext>
            </a:extLst>
          </p:cNvPr>
          <p:cNvSpPr>
            <a:spLocks noGrp="1"/>
          </p:cNvSpPr>
          <p:nvPr>
            <p:ph idx="1"/>
          </p:nvPr>
        </p:nvSpPr>
        <p:spPr>
          <a:xfrm>
            <a:off x="697006" y="1748118"/>
            <a:ext cx="10806953" cy="4737335"/>
          </a:xfrm>
        </p:spPr>
        <p:txBody>
          <a:bodyPr>
            <a:normAutofit/>
          </a:bodyPr>
          <a:lstStyle/>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5" name="Picture 2" descr="Plongée Sub Ivry">
            <a:extLst>
              <a:ext uri="{FF2B5EF4-FFF2-40B4-BE49-F238E27FC236}">
                <a16:creationId xmlns:a16="http://schemas.microsoft.com/office/drawing/2014/main" id="{DF0D2FA2-0B6D-ED69-61C7-8B79BD69E0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494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3624E-8D68-6014-6708-0691B632ED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E043A2-0C77-5437-2D7A-FEE9C2502BDE}"/>
              </a:ext>
            </a:extLst>
          </p:cNvPr>
          <p:cNvSpPr>
            <a:spLocks noGrp="1"/>
          </p:cNvSpPr>
          <p:nvPr>
            <p:ph type="title"/>
          </p:nvPr>
        </p:nvSpPr>
        <p:spPr/>
        <p:txBody>
          <a:bodyPr/>
          <a:lstStyle/>
          <a:p>
            <a:r>
              <a:rPr lang="fr-FR" dirty="0"/>
              <a:t>Déshydratation et plongée</a:t>
            </a:r>
            <a:br>
              <a:rPr lang="fr-FR" dirty="0"/>
            </a:br>
            <a:r>
              <a:rPr lang="fr-FR" dirty="0"/>
              <a:t>	I. L’eau et la vie</a:t>
            </a:r>
          </a:p>
        </p:txBody>
      </p:sp>
      <p:sp>
        <p:nvSpPr>
          <p:cNvPr id="3" name="Espace réservé du contenu 2">
            <a:extLst>
              <a:ext uri="{FF2B5EF4-FFF2-40B4-BE49-F238E27FC236}">
                <a16:creationId xmlns:a16="http://schemas.microsoft.com/office/drawing/2014/main" id="{EB8EEBD5-DE01-BAA1-4E88-C59F83DA88F1}"/>
              </a:ext>
            </a:extLst>
          </p:cNvPr>
          <p:cNvSpPr>
            <a:spLocks noGrp="1"/>
          </p:cNvSpPr>
          <p:nvPr>
            <p:ph idx="1"/>
          </p:nvPr>
        </p:nvSpPr>
        <p:spPr>
          <a:xfrm>
            <a:off x="697006" y="1748118"/>
            <a:ext cx="10806953" cy="4737335"/>
          </a:xfrm>
        </p:spPr>
        <p:txBody>
          <a:bodyPr>
            <a:normAutofit lnSpcReduction="10000"/>
          </a:bodyPr>
          <a:lstStyle/>
          <a:p>
            <a:pPr marL="0" indent="0">
              <a:buNone/>
            </a:pPr>
            <a:r>
              <a:rPr lang="fr-FR" sz="1800" b="0" i="0" u="none" strike="noStrike" baseline="0" dirty="0">
                <a:solidFill>
                  <a:srgbClr val="000000"/>
                </a:solidFill>
              </a:rPr>
              <a:t>L’organisme est composé à 60% de liquide. Cette eau est contenue dans les cellules, dans le liquide dans lequel elles baignent (liquide interstitiel) et dans le sang.</a:t>
            </a:r>
          </a:p>
          <a:p>
            <a:pPr marL="0" indent="0">
              <a:buNone/>
            </a:pPr>
            <a:r>
              <a:rPr lang="fr-FR" sz="1800" dirty="0">
                <a:solidFill>
                  <a:srgbClr val="000000"/>
                </a:solidFill>
              </a:rPr>
              <a:t>Nous éliminons quotidiennement 1,5 litres d’eau par les reins (urine), 0,5 litre par la peau (transpiration), 0,3 litre par les poumons (humidification de l’air inspiré) et 0,2 litre par le tube digestif.</a:t>
            </a:r>
          </a:p>
          <a:p>
            <a:pPr marL="0" indent="0">
              <a:buNone/>
            </a:pPr>
            <a:r>
              <a:rPr lang="fr-FR" sz="1800" b="0" i="0" u="none" strike="noStrike" baseline="0" dirty="0">
                <a:solidFill>
                  <a:srgbClr val="000000"/>
                </a:solidFill>
              </a:rPr>
              <a:t>Nos besoins habi</a:t>
            </a:r>
            <a:r>
              <a:rPr lang="fr-FR" sz="1800" dirty="0">
                <a:solidFill>
                  <a:srgbClr val="000000"/>
                </a:solidFill>
              </a:rPr>
              <a:t>tuels sont donc de l’ordre de 2,5 litres, apportés principalement par les aliments (0,7 litre) et les boissons (1,6 litre).</a:t>
            </a:r>
          </a:p>
          <a:p>
            <a:pPr marL="0" indent="0">
              <a:buNone/>
            </a:pPr>
            <a:endParaRPr lang="fr-FR" sz="1800" dirty="0">
              <a:solidFill>
                <a:srgbClr val="000000"/>
              </a:solidFill>
            </a:endParaRPr>
          </a:p>
          <a:p>
            <a:pPr marL="0" indent="0">
              <a:buNone/>
            </a:pPr>
            <a:r>
              <a:rPr lang="fr-FR" sz="1800" b="0" i="0" u="none" strike="noStrike" baseline="0" dirty="0">
                <a:solidFill>
                  <a:srgbClr val="000000"/>
                </a:solidFill>
              </a:rPr>
              <a:t>Certains facteurs viennent majo</a:t>
            </a:r>
            <a:r>
              <a:rPr lang="fr-FR" sz="1800" dirty="0">
                <a:solidFill>
                  <a:srgbClr val="000000"/>
                </a:solidFill>
              </a:rPr>
              <a:t>rer ces besoins :</a:t>
            </a:r>
          </a:p>
          <a:p>
            <a:pPr lvl="1"/>
            <a:r>
              <a:rPr lang="fr-FR" sz="1400" b="0" i="0" u="none" strike="noStrike" baseline="0" dirty="0">
                <a:solidFill>
                  <a:srgbClr val="000000"/>
                </a:solidFill>
              </a:rPr>
              <a:t>L’effort</a:t>
            </a:r>
          </a:p>
          <a:p>
            <a:pPr lvl="1"/>
            <a:r>
              <a:rPr lang="fr-FR" sz="1400" dirty="0">
                <a:solidFill>
                  <a:srgbClr val="000000"/>
                </a:solidFill>
              </a:rPr>
              <a:t>La chaleur (exposition au soleil..)</a:t>
            </a:r>
          </a:p>
          <a:p>
            <a:pPr lvl="1"/>
            <a:r>
              <a:rPr lang="fr-FR" sz="1400" b="0" i="0" u="none" strike="noStrike" baseline="0" dirty="0">
                <a:solidFill>
                  <a:srgbClr val="000000"/>
                </a:solidFill>
              </a:rPr>
              <a:t>Des troub</a:t>
            </a:r>
            <a:r>
              <a:rPr lang="fr-FR" sz="1400" dirty="0">
                <a:solidFill>
                  <a:srgbClr val="000000"/>
                </a:solidFill>
              </a:rPr>
              <a:t>les gastro-intestinaux (diarrhées, vomissements)</a:t>
            </a:r>
          </a:p>
          <a:p>
            <a:endParaRPr lang="fr-FR" sz="1800" dirty="0">
              <a:solidFill>
                <a:srgbClr val="000000"/>
              </a:solidFill>
            </a:endParaRPr>
          </a:p>
          <a:p>
            <a:pPr marL="0" indent="0">
              <a:buNone/>
            </a:pPr>
            <a:r>
              <a:rPr lang="fr-FR" sz="1800" b="0" i="0" u="none" strike="noStrike" baseline="0" dirty="0">
                <a:solidFill>
                  <a:srgbClr val="000000"/>
                </a:solidFill>
              </a:rPr>
              <a:t>La plongée crée des besoins spécifiques, du fait :</a:t>
            </a:r>
          </a:p>
          <a:p>
            <a:pPr lvl="1"/>
            <a:r>
              <a:rPr lang="fr-FR" sz="1400" dirty="0">
                <a:solidFill>
                  <a:srgbClr val="000000"/>
                </a:solidFill>
              </a:rPr>
              <a:t>Des phénomènes de régulation liés à l’immersion (diurèse d’immersion)</a:t>
            </a:r>
          </a:p>
          <a:p>
            <a:pPr lvl="1"/>
            <a:r>
              <a:rPr lang="fr-FR" sz="1400" b="0" i="0" u="none" strike="noStrike" baseline="0" dirty="0">
                <a:solidFill>
                  <a:srgbClr val="000000"/>
                </a:solidFill>
              </a:rPr>
              <a:t>Du froid</a:t>
            </a:r>
          </a:p>
          <a:p>
            <a:pPr lvl="1"/>
            <a:r>
              <a:rPr lang="fr-FR" sz="1400" dirty="0">
                <a:solidFill>
                  <a:srgbClr val="000000"/>
                </a:solidFill>
              </a:rPr>
              <a:t>De la sécheresse de l’air inspiré (l’air comprimé est sec) que l’organisme doit humidifier</a:t>
            </a:r>
            <a:endParaRPr lang="fr-FR" sz="1000" b="0" i="0" u="none" strike="noStrike" baseline="0" dirty="0">
              <a:solidFill>
                <a:srgbClr val="000000"/>
              </a:solidFill>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5" name="Picture 2" descr="Plongée Sub Ivry">
            <a:extLst>
              <a:ext uri="{FF2B5EF4-FFF2-40B4-BE49-F238E27FC236}">
                <a16:creationId xmlns:a16="http://schemas.microsoft.com/office/drawing/2014/main" id="{200EF9C3-083A-9198-16B9-1A18F62F60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3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8E6BC-A5FC-EAB6-8CFD-DD820A5484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A8F6B48-BBEE-FC24-F97D-319C7EC7CEC9}"/>
              </a:ext>
            </a:extLst>
          </p:cNvPr>
          <p:cNvSpPr>
            <a:spLocks noGrp="1"/>
          </p:cNvSpPr>
          <p:nvPr>
            <p:ph type="title"/>
          </p:nvPr>
        </p:nvSpPr>
        <p:spPr/>
        <p:txBody>
          <a:bodyPr/>
          <a:lstStyle/>
          <a:p>
            <a:r>
              <a:rPr lang="fr-FR" dirty="0"/>
              <a:t>Déshydratation et plongée</a:t>
            </a:r>
            <a:br>
              <a:rPr lang="fr-FR" dirty="0"/>
            </a:br>
            <a:r>
              <a:rPr lang="fr-FR" dirty="0"/>
              <a:t>	II. Diurèse d’immersion</a:t>
            </a:r>
          </a:p>
        </p:txBody>
      </p:sp>
      <p:sp>
        <p:nvSpPr>
          <p:cNvPr id="3" name="Espace réservé du contenu 2">
            <a:extLst>
              <a:ext uri="{FF2B5EF4-FFF2-40B4-BE49-F238E27FC236}">
                <a16:creationId xmlns:a16="http://schemas.microsoft.com/office/drawing/2014/main" id="{29911A39-33A5-6EC8-4B9C-DD8FF0DBBE49}"/>
              </a:ext>
            </a:extLst>
          </p:cNvPr>
          <p:cNvSpPr>
            <a:spLocks noGrp="1"/>
          </p:cNvSpPr>
          <p:nvPr>
            <p:ph idx="1"/>
          </p:nvPr>
        </p:nvSpPr>
        <p:spPr>
          <a:xfrm>
            <a:off x="697006" y="1748118"/>
            <a:ext cx="6944765" cy="4737335"/>
          </a:xfrm>
        </p:spPr>
        <p:txBody>
          <a:bodyPr>
            <a:normAutofit fontScale="85000" lnSpcReduction="10000"/>
          </a:bodyPr>
          <a:lstStyle/>
          <a:p>
            <a:pPr marL="0" indent="0">
              <a:buNone/>
            </a:pPr>
            <a:r>
              <a:rPr lang="fr-FR" sz="1800" b="0" i="0" u="none" strike="noStrike" baseline="0" dirty="0">
                <a:solidFill>
                  <a:srgbClr val="000000"/>
                </a:solidFill>
              </a:rPr>
              <a:t>En immersion, la poussée d'Archimède s’oppose à la force de gravité, créant un poids apparent nul. Cela entraine une redistribution des masses sanguines depuis les membres inférieurs vers le thorax et l’abdomen. Cette nouvelle répartition des liquides provoque une augmentation du volume sanguin central d’environ 0,7 litre.</a:t>
            </a:r>
          </a:p>
          <a:p>
            <a:pPr marL="0" indent="0">
              <a:buNone/>
            </a:pPr>
            <a:r>
              <a:rPr lang="fr-FR" sz="1800" dirty="0">
                <a:solidFill>
                  <a:srgbClr val="000000"/>
                </a:solidFill>
              </a:rPr>
              <a:t>Le cœur recevant plus de sang, il doit s’adapter pour retrouver un débit cardiaque normal. Une seule possibilité : diminuer la masse sanguine et donc perdre de l’eau.</a:t>
            </a:r>
          </a:p>
          <a:p>
            <a:pPr marL="0" indent="0">
              <a:buNone/>
            </a:pPr>
            <a:r>
              <a:rPr lang="fr-FR" sz="1800" dirty="0">
                <a:solidFill>
                  <a:srgbClr val="000000"/>
                </a:solidFill>
              </a:rPr>
              <a:t>Des capteurs de volume (volo-récepteurs) situés sur l’oreillette droite provoque une diurèse (sécrétion de l’urine).</a:t>
            </a:r>
          </a:p>
          <a:p>
            <a:pPr marL="0" indent="0">
              <a:buNone/>
            </a:pPr>
            <a:r>
              <a:rPr lang="fr-FR" sz="1800" dirty="0">
                <a:solidFill>
                  <a:srgbClr val="000000"/>
                </a:solidFill>
              </a:rPr>
              <a:t>De l’eau passe de la circulation dans la vessie. Cela provoque une envie d’uriner.</a:t>
            </a:r>
          </a:p>
          <a:p>
            <a:pPr marL="0" indent="0">
              <a:buNone/>
            </a:pPr>
            <a:r>
              <a:rPr lang="fr-FR" sz="1800" dirty="0">
                <a:solidFill>
                  <a:srgbClr val="000000"/>
                </a:solidFill>
              </a:rPr>
              <a:t>Ce mécanisme est celui de la diurèse d’immersion, différente de la diurèse de lutte contre le froid, mais dont les effets se cumulent en plongée.</a:t>
            </a:r>
          </a:p>
          <a:p>
            <a:pPr marL="0" indent="0">
              <a:buNone/>
            </a:pPr>
            <a:r>
              <a:rPr lang="fr-FR" sz="1800" dirty="0">
                <a:solidFill>
                  <a:srgbClr val="000000"/>
                </a:solidFill>
              </a:rPr>
              <a:t>Il en résulte une hypovolémie (baisse du volume sanguin) qui a pour effet de gêner l’élimination de l’azote augmentant alors les risques d’accidents de désaturation.</a:t>
            </a:r>
          </a:p>
          <a:p>
            <a:pPr marL="0" indent="0">
              <a:buNone/>
            </a:pPr>
            <a:r>
              <a:rPr lang="fr-FR" sz="1800" dirty="0">
                <a:solidFill>
                  <a:srgbClr val="000000"/>
                </a:solidFill>
              </a:rPr>
              <a:t>De plus, en cas d’accident de désaturation, cela crée des complications, par un manque de fluidité du sang.</a:t>
            </a:r>
          </a:p>
          <a:p>
            <a:pPr marL="0" indent="0">
              <a:buNone/>
            </a:pPr>
            <a:endParaRPr lang="fr-FR" sz="1800" dirty="0">
              <a:solidFill>
                <a:srgbClr val="000000"/>
              </a:solidFill>
            </a:endParaRPr>
          </a:p>
          <a:p>
            <a:pPr marL="0" indent="0">
              <a:buNone/>
            </a:pPr>
            <a:r>
              <a:rPr lang="fr-FR" sz="1800" b="1" dirty="0">
                <a:solidFill>
                  <a:srgbClr val="000000"/>
                </a:solidFill>
              </a:rPr>
              <a:t>Toute immersion provoquant une déshydratation, il est important de boire de l’eau avant et surtout après chaque plongée, même sans sensation de soif.</a:t>
            </a:r>
          </a:p>
          <a:p>
            <a:pPr marL="0" indent="0">
              <a:buNone/>
            </a:pPr>
            <a:endParaRPr lang="fr-FR" sz="1800" dirty="0">
              <a:solidFill>
                <a:srgbClr val="000000"/>
              </a:solidFill>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6" name="Image 5" descr="Une image contenant texte, homme, squelette, illustration&#10;&#10;Description générée automatiquement">
            <a:extLst>
              <a:ext uri="{FF2B5EF4-FFF2-40B4-BE49-F238E27FC236}">
                <a16:creationId xmlns:a16="http://schemas.microsoft.com/office/drawing/2014/main" id="{6E37619C-73DD-E7EF-5A4A-69F4708111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6863" y="2158319"/>
            <a:ext cx="4585888" cy="3761861"/>
          </a:xfrm>
          <a:prstGeom prst="rect">
            <a:avLst/>
          </a:prstGeom>
        </p:spPr>
      </p:pic>
      <p:pic>
        <p:nvPicPr>
          <p:cNvPr id="5" name="Picture 2" descr="Plongée Sub Ivry">
            <a:extLst>
              <a:ext uri="{FF2B5EF4-FFF2-40B4-BE49-F238E27FC236}">
                <a16:creationId xmlns:a16="http://schemas.microsoft.com/office/drawing/2014/main" id="{81D35435-F65D-EB0E-E61E-2A653E20CD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22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B94BE-97F4-440F-10F8-E5B4EC568A0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8D390F6-9D06-D54F-58A8-DA1B95FB3E47}"/>
              </a:ext>
            </a:extLst>
          </p:cNvPr>
          <p:cNvSpPr>
            <a:spLocks noGrp="1"/>
          </p:cNvSpPr>
          <p:nvPr>
            <p:ph type="title"/>
          </p:nvPr>
        </p:nvSpPr>
        <p:spPr>
          <a:xfrm>
            <a:off x="838200" y="365125"/>
            <a:ext cx="10515600" cy="1802357"/>
          </a:xfrm>
        </p:spPr>
        <p:txBody>
          <a:bodyPr>
            <a:normAutofit fontScale="90000"/>
          </a:bodyPr>
          <a:lstStyle/>
          <a:p>
            <a:r>
              <a:rPr lang="fr-FR" dirty="0"/>
              <a:t>Déshydratation et plongée</a:t>
            </a:r>
            <a:br>
              <a:rPr lang="fr-FR" dirty="0"/>
            </a:br>
            <a:r>
              <a:rPr lang="fr-FR" dirty="0"/>
              <a:t>	III. </a:t>
            </a:r>
            <a:r>
              <a:rPr kumimoji="0" lang="fr-FR" altLang="fr-FR" sz="4400" i="0" u="none" strike="noStrike" cap="none" normalizeH="0" baseline="0" dirty="0">
                <a:ln>
                  <a:noFill/>
                </a:ln>
                <a:solidFill>
                  <a:schemeClr val="tx1"/>
                </a:solidFill>
                <a:effectLst/>
              </a:rPr>
              <a:t>Règle de bonne pratique</a:t>
            </a:r>
            <a:br>
              <a:rPr kumimoji="0" lang="fr-FR" altLang="fr-FR" sz="4400" b="1" i="0" u="none" strike="noStrike" cap="none" normalizeH="0" baseline="0" dirty="0">
                <a:ln>
                  <a:noFill/>
                </a:ln>
                <a:solidFill>
                  <a:schemeClr val="tx1"/>
                </a:solidFill>
                <a:effectLst/>
                <a:latin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E825F349-1585-9766-CC4F-7815BAB1DAC5}"/>
              </a:ext>
            </a:extLst>
          </p:cNvPr>
          <p:cNvSpPr>
            <a:spLocks noGrp="1"/>
          </p:cNvSpPr>
          <p:nvPr>
            <p:ph idx="1"/>
          </p:nvPr>
        </p:nvSpPr>
        <p:spPr>
          <a:xfrm>
            <a:off x="697006" y="2419109"/>
            <a:ext cx="7671490" cy="4066344"/>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Se réhydrater systématiquement dès la sortie de plongée, en buvant au minimum, par petites prises régulières, 0,3 à 0,5 litre d’eau par heure d’immersion.</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L’eau est la seule boisson conseillée.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1" i="0" u="none" strike="noStrike" cap="none" normalizeH="0" baseline="0" dirty="0">
                <a:ln>
                  <a:noFill/>
                </a:ln>
                <a:solidFill>
                  <a:schemeClr val="tx1"/>
                </a:solidFill>
                <a:effectLst/>
                <a:latin typeface="Arial" panose="020B0604020202020204" pitchFamily="34" charset="0"/>
              </a:rPr>
              <a:t>Et avant la plongée ?</a:t>
            </a:r>
            <a:br>
              <a:rPr kumimoji="0" lang="fr-FR" altLang="fr-FR" sz="1800" b="0" i="0" u="none" strike="noStrike" cap="none" normalizeH="0" baseline="0" dirty="0">
                <a:ln>
                  <a:noFill/>
                </a:ln>
                <a:solidFill>
                  <a:schemeClr val="tx1"/>
                </a:solidFill>
                <a:effectLst/>
                <a:latin typeface="Arial" panose="020B0604020202020204" pitchFamily="34" charset="0"/>
              </a:rPr>
            </a:br>
            <a:r>
              <a:rPr kumimoji="0" lang="fr-FR" altLang="fr-FR" sz="1800" b="0" i="0" u="none" strike="noStrike" cap="none" normalizeH="0" baseline="0" dirty="0">
                <a:ln>
                  <a:noFill/>
                </a:ln>
                <a:solidFill>
                  <a:schemeClr val="tx1"/>
                </a:solidFill>
                <a:effectLst/>
                <a:latin typeface="Arial" panose="020B0604020202020204" pitchFamily="34" charset="0"/>
              </a:rPr>
              <a:t>Il s’agit juste de ne pas plonger en état de déshydratation même légère. Pour autant, inutile de boire 0,5 L d’eau juste avant de plonger.</a:t>
            </a:r>
          </a:p>
          <a:p>
            <a:pPr marL="0" indent="0">
              <a:buNone/>
            </a:pPr>
            <a:endParaRPr lang="fr-FR" sz="1800" dirty="0">
              <a:solidFill>
                <a:srgbClr val="000000"/>
              </a:solidFill>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Wingdings" panose="05000000000000000000" pitchFamily="2" charset="2"/>
            </a:endParaRP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1026" name="Picture 2">
            <a:extLst>
              <a:ext uri="{FF2B5EF4-FFF2-40B4-BE49-F238E27FC236}">
                <a16:creationId xmlns:a16="http://schemas.microsoft.com/office/drawing/2014/main" id="{42915B3C-0794-7058-1036-FEA056ECBE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7109" y="1854449"/>
            <a:ext cx="2217885" cy="3780487"/>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410BF16C-1D04-FC83-C7E8-338773A0647F}"/>
              </a:ext>
            </a:extLst>
          </p:cNvPr>
          <p:cNvSpPr txBox="1"/>
          <p:nvPr/>
        </p:nvSpPr>
        <p:spPr>
          <a:xfrm>
            <a:off x="9421793" y="5428527"/>
            <a:ext cx="2113713" cy="646331"/>
          </a:xfrm>
          <a:prstGeom prst="rect">
            <a:avLst/>
          </a:prstGeom>
          <a:noFill/>
        </p:spPr>
        <p:txBody>
          <a:bodyPr wrap="square" rtlCol="0">
            <a:spAutoFit/>
          </a:bodyPr>
          <a:lstStyle/>
          <a:p>
            <a:r>
              <a:rPr kumimoji="0" lang="fr-FR" altLang="fr-FR" sz="1800" b="0" i="0" u="none" strike="noStrike" cap="none" normalizeH="0" baseline="0" dirty="0">
                <a:ln>
                  <a:noFill/>
                </a:ln>
                <a:solidFill>
                  <a:schemeClr val="tx1"/>
                </a:solidFill>
                <a:effectLst/>
                <a:latin typeface="Arial" panose="020B0604020202020204" pitchFamily="34" charset="0"/>
              </a:rPr>
              <a:t>L’eau est la seule boisson conseillée</a:t>
            </a:r>
            <a:endParaRPr lang="fr-FR" dirty="0"/>
          </a:p>
        </p:txBody>
      </p:sp>
      <p:pic>
        <p:nvPicPr>
          <p:cNvPr id="5" name="Picture 2" descr="Plongée Sub Ivry">
            <a:extLst>
              <a:ext uri="{FF2B5EF4-FFF2-40B4-BE49-F238E27FC236}">
                <a16:creationId xmlns:a16="http://schemas.microsoft.com/office/drawing/2014/main" id="{FE55EF10-5755-2E9D-A5E1-81263FC208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035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AD400-630C-4AA0-9E84-BECEAE81D7D5}"/>
              </a:ext>
            </a:extLst>
          </p:cNvPr>
          <p:cNvSpPr>
            <a:spLocks noGrp="1"/>
          </p:cNvSpPr>
          <p:nvPr>
            <p:ph type="title"/>
          </p:nvPr>
        </p:nvSpPr>
        <p:spPr/>
        <p:txBody>
          <a:bodyPr/>
          <a:lstStyle/>
          <a:p>
            <a:r>
              <a:rPr lang="fr-FR" dirty="0"/>
              <a:t>Narcose</a:t>
            </a:r>
          </a:p>
        </p:txBody>
      </p:sp>
      <p:sp>
        <p:nvSpPr>
          <p:cNvPr id="3" name="Espace réservé du contenu 2">
            <a:extLst>
              <a:ext uri="{FF2B5EF4-FFF2-40B4-BE49-F238E27FC236}">
                <a16:creationId xmlns:a16="http://schemas.microsoft.com/office/drawing/2014/main" id="{4213C0B4-C472-4A62-8BA0-3B4B3A6D9DD5}"/>
              </a:ext>
            </a:extLst>
          </p:cNvPr>
          <p:cNvSpPr>
            <a:spLocks noGrp="1"/>
          </p:cNvSpPr>
          <p:nvPr>
            <p:ph idx="1"/>
          </p:nvPr>
        </p:nvSpPr>
        <p:spPr/>
        <p:txBody>
          <a:bodyPr/>
          <a:lstStyle/>
          <a:p>
            <a:r>
              <a:rPr lang="fr-FR" dirty="0"/>
              <a:t>Effet neurologique dû à un excès d’azote dans le sang du fait de l’augmentation de la pression.</a:t>
            </a:r>
          </a:p>
          <a:p>
            <a:r>
              <a:rPr lang="fr-FR" dirty="0"/>
              <a:t>Généralement ressentie au-delà des 30 mètres</a:t>
            </a:r>
          </a:p>
          <a:p>
            <a:r>
              <a:rPr lang="fr-FR" dirty="0"/>
              <a:t>Mécanisme mal connu</a:t>
            </a:r>
          </a:p>
          <a:p>
            <a:r>
              <a:rPr lang="fr-FR" dirty="0"/>
              <a:t>Augmentée avec la vitesse de descente et les conditions de plongée (froid, visibilité, effort, condition physique)</a:t>
            </a:r>
          </a:p>
        </p:txBody>
      </p:sp>
      <p:pic>
        <p:nvPicPr>
          <p:cNvPr id="5" name="Picture 2" descr="Plongée Sub Ivry">
            <a:extLst>
              <a:ext uri="{FF2B5EF4-FFF2-40B4-BE49-F238E27FC236}">
                <a16:creationId xmlns:a16="http://schemas.microsoft.com/office/drawing/2014/main" id="{5A53BD43-7160-D82B-5A71-CC10857D5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758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AD400-630C-4AA0-9E84-BECEAE81D7D5}"/>
              </a:ext>
            </a:extLst>
          </p:cNvPr>
          <p:cNvSpPr>
            <a:spLocks noGrp="1"/>
          </p:cNvSpPr>
          <p:nvPr>
            <p:ph type="title"/>
          </p:nvPr>
        </p:nvSpPr>
        <p:spPr/>
        <p:txBody>
          <a:bodyPr/>
          <a:lstStyle/>
          <a:p>
            <a:r>
              <a:rPr lang="fr-FR" dirty="0"/>
              <a:t>Narcose – signes</a:t>
            </a:r>
          </a:p>
        </p:txBody>
      </p:sp>
      <p:sp>
        <p:nvSpPr>
          <p:cNvPr id="3" name="Espace réservé du contenu 2">
            <a:extLst>
              <a:ext uri="{FF2B5EF4-FFF2-40B4-BE49-F238E27FC236}">
                <a16:creationId xmlns:a16="http://schemas.microsoft.com/office/drawing/2014/main" id="{4213C0B4-C472-4A62-8BA0-3B4B3A6D9DD5}"/>
              </a:ext>
            </a:extLst>
          </p:cNvPr>
          <p:cNvSpPr>
            <a:spLocks noGrp="1"/>
          </p:cNvSpPr>
          <p:nvPr>
            <p:ph idx="1"/>
          </p:nvPr>
        </p:nvSpPr>
        <p:spPr/>
        <p:txBody>
          <a:bodyPr/>
          <a:lstStyle/>
          <a:p>
            <a:r>
              <a:rPr lang="fr-FR" dirty="0"/>
              <a:t>Le sujet n’en n’a pas forcément conscience</a:t>
            </a:r>
          </a:p>
          <a:p>
            <a:r>
              <a:rPr lang="fr-FR" dirty="0"/>
              <a:t>Mouvements désordonnés, inadaptés</a:t>
            </a:r>
          </a:p>
          <a:p>
            <a:r>
              <a:rPr lang="fr-FR" dirty="0"/>
              <a:t>Réactions ralenties</a:t>
            </a:r>
          </a:p>
          <a:p>
            <a:r>
              <a:rPr lang="fr-FR" dirty="0"/>
              <a:t>Euphorie, anxiété, nervosité</a:t>
            </a:r>
          </a:p>
          <a:p>
            <a:r>
              <a:rPr lang="fr-FR" dirty="0"/>
              <a:t>Perte de repère, manque d’intérêt à la plongée</a:t>
            </a:r>
          </a:p>
        </p:txBody>
      </p:sp>
      <p:pic>
        <p:nvPicPr>
          <p:cNvPr id="5" name="Picture 2" descr="Plongée Sub Ivry">
            <a:extLst>
              <a:ext uri="{FF2B5EF4-FFF2-40B4-BE49-F238E27FC236}">
                <a16:creationId xmlns:a16="http://schemas.microsoft.com/office/drawing/2014/main" id="{92103653-D3D4-B857-3445-98C6BC3046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48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AD400-630C-4AA0-9E84-BECEAE81D7D5}"/>
              </a:ext>
            </a:extLst>
          </p:cNvPr>
          <p:cNvSpPr>
            <a:spLocks noGrp="1"/>
          </p:cNvSpPr>
          <p:nvPr>
            <p:ph type="title"/>
          </p:nvPr>
        </p:nvSpPr>
        <p:spPr/>
        <p:txBody>
          <a:bodyPr/>
          <a:lstStyle/>
          <a:p>
            <a:r>
              <a:rPr lang="fr-FR" dirty="0"/>
              <a:t>Narcose – conduite à tenir</a:t>
            </a:r>
          </a:p>
        </p:txBody>
      </p:sp>
      <p:sp>
        <p:nvSpPr>
          <p:cNvPr id="3" name="Espace réservé du contenu 2">
            <a:extLst>
              <a:ext uri="{FF2B5EF4-FFF2-40B4-BE49-F238E27FC236}">
                <a16:creationId xmlns:a16="http://schemas.microsoft.com/office/drawing/2014/main" id="{4213C0B4-C472-4A62-8BA0-3B4B3A6D9DD5}"/>
              </a:ext>
            </a:extLst>
          </p:cNvPr>
          <p:cNvSpPr>
            <a:spLocks noGrp="1"/>
          </p:cNvSpPr>
          <p:nvPr>
            <p:ph idx="1"/>
          </p:nvPr>
        </p:nvSpPr>
        <p:spPr/>
        <p:txBody>
          <a:bodyPr/>
          <a:lstStyle/>
          <a:p>
            <a:r>
              <a:rPr lang="fr-FR" dirty="0"/>
              <a:t>Se rapprocher du sujet, le rassurer, lui faire prendre conscience de son état</a:t>
            </a:r>
          </a:p>
          <a:p>
            <a:r>
              <a:rPr lang="fr-FR" dirty="0"/>
              <a:t>Remonter le sujet et ne plus redescendre</a:t>
            </a:r>
          </a:p>
          <a:p>
            <a:endParaRPr lang="fr-FR" dirty="0"/>
          </a:p>
        </p:txBody>
      </p:sp>
      <p:pic>
        <p:nvPicPr>
          <p:cNvPr id="5" name="Picture 2" descr="Plongée Sub Ivry">
            <a:extLst>
              <a:ext uri="{FF2B5EF4-FFF2-40B4-BE49-F238E27FC236}">
                <a16:creationId xmlns:a16="http://schemas.microsoft.com/office/drawing/2014/main" id="{F4E4CF9F-6907-F49B-B7C3-C1C73787D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46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3AD400-630C-4AA0-9E84-BECEAE81D7D5}"/>
              </a:ext>
            </a:extLst>
          </p:cNvPr>
          <p:cNvSpPr>
            <a:spLocks noGrp="1"/>
          </p:cNvSpPr>
          <p:nvPr>
            <p:ph type="title"/>
          </p:nvPr>
        </p:nvSpPr>
        <p:spPr/>
        <p:txBody>
          <a:bodyPr/>
          <a:lstStyle/>
          <a:p>
            <a:r>
              <a:rPr lang="fr-FR" dirty="0"/>
              <a:t>Narcose – prévention</a:t>
            </a:r>
          </a:p>
        </p:txBody>
      </p:sp>
      <p:sp>
        <p:nvSpPr>
          <p:cNvPr id="3" name="Espace réservé du contenu 2">
            <a:extLst>
              <a:ext uri="{FF2B5EF4-FFF2-40B4-BE49-F238E27FC236}">
                <a16:creationId xmlns:a16="http://schemas.microsoft.com/office/drawing/2014/main" id="{4213C0B4-C472-4A62-8BA0-3B4B3A6D9DD5}"/>
              </a:ext>
            </a:extLst>
          </p:cNvPr>
          <p:cNvSpPr>
            <a:spLocks noGrp="1"/>
          </p:cNvSpPr>
          <p:nvPr>
            <p:ph idx="1"/>
          </p:nvPr>
        </p:nvSpPr>
        <p:spPr/>
        <p:txBody>
          <a:bodyPr/>
          <a:lstStyle/>
          <a:p>
            <a:r>
              <a:rPr lang="fr-FR" dirty="0"/>
              <a:t>Difficile à prévenir, variable selon les plongeurs</a:t>
            </a:r>
          </a:p>
          <a:p>
            <a:r>
              <a:rPr lang="fr-FR" dirty="0"/>
              <a:t>Réduire les facteurs aggravants :</a:t>
            </a:r>
          </a:p>
          <a:p>
            <a:pPr lvl="1"/>
            <a:r>
              <a:rPr lang="fr-FR" dirty="0"/>
              <a:t>Descendre doucement</a:t>
            </a:r>
          </a:p>
          <a:p>
            <a:pPr lvl="1"/>
            <a:r>
              <a:rPr lang="fr-FR" dirty="0"/>
              <a:t>Se protéger du froid</a:t>
            </a:r>
          </a:p>
          <a:p>
            <a:pPr lvl="1"/>
            <a:r>
              <a:rPr lang="fr-FR" dirty="0"/>
              <a:t>Être en forme</a:t>
            </a:r>
          </a:p>
          <a:p>
            <a:pPr lvl="1"/>
            <a:r>
              <a:rPr lang="fr-FR" dirty="0"/>
              <a:t>Ne pas descendre pour descendre. Si les conditions sont mauvaises, se limiter en profondeur</a:t>
            </a:r>
          </a:p>
        </p:txBody>
      </p:sp>
      <p:pic>
        <p:nvPicPr>
          <p:cNvPr id="5" name="Picture 2" descr="Plongée Sub Ivry">
            <a:extLst>
              <a:ext uri="{FF2B5EF4-FFF2-40B4-BE49-F238E27FC236}">
                <a16:creationId xmlns:a16="http://schemas.microsoft.com/office/drawing/2014/main" id="{10F914D7-2C68-FEFA-1A38-F2A35183CB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40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52C09-3A4E-443F-85AB-3CB69E4C2868}"/>
              </a:ext>
            </a:extLst>
          </p:cNvPr>
          <p:cNvSpPr>
            <a:spLocks noGrp="1"/>
          </p:cNvSpPr>
          <p:nvPr>
            <p:ph type="title"/>
          </p:nvPr>
        </p:nvSpPr>
        <p:spPr/>
        <p:txBody>
          <a:bodyPr/>
          <a:lstStyle/>
          <a:p>
            <a:r>
              <a:rPr lang="fr-FR" dirty="0"/>
              <a:t>Le froid en plongée</a:t>
            </a:r>
            <a:br>
              <a:rPr lang="fr-FR" dirty="0"/>
            </a:br>
            <a:r>
              <a:rPr lang="fr-FR" dirty="0"/>
              <a:t>	I. Généralités</a:t>
            </a:r>
          </a:p>
        </p:txBody>
      </p:sp>
      <p:sp>
        <p:nvSpPr>
          <p:cNvPr id="3" name="Espace réservé du contenu 2">
            <a:extLst>
              <a:ext uri="{FF2B5EF4-FFF2-40B4-BE49-F238E27FC236}">
                <a16:creationId xmlns:a16="http://schemas.microsoft.com/office/drawing/2014/main" id="{B31CA998-68BC-486F-B059-13719800A2F5}"/>
              </a:ext>
            </a:extLst>
          </p:cNvPr>
          <p:cNvSpPr>
            <a:spLocks noGrp="1"/>
          </p:cNvSpPr>
          <p:nvPr>
            <p:ph idx="1"/>
          </p:nvPr>
        </p:nvSpPr>
        <p:spPr>
          <a:xfrm>
            <a:off x="838200" y="1935678"/>
            <a:ext cx="10515600" cy="4648405"/>
          </a:xfrm>
        </p:spPr>
        <p:txBody>
          <a:bodyPr>
            <a:normAutofit fontScale="62500" lnSpcReduction="20000"/>
          </a:bodyPr>
          <a:lstStyle/>
          <a:p>
            <a:pPr marL="0" indent="0">
              <a:buNone/>
            </a:pPr>
            <a:r>
              <a:rPr lang="fr-FR" sz="2600" dirty="0"/>
              <a:t> Les animaux peuvent être classés en deux familles : </a:t>
            </a:r>
          </a:p>
          <a:p>
            <a:r>
              <a:rPr lang="fr-FR" sz="2600" dirty="0"/>
              <a:t>- </a:t>
            </a:r>
            <a:r>
              <a:rPr lang="fr-FR" sz="2600" b="1" dirty="0"/>
              <a:t>Les ectothermes </a:t>
            </a:r>
            <a:r>
              <a:rPr lang="fr-FR" sz="2600" dirty="0"/>
              <a:t>: ce sont des animaux à faible métabolisme, incapables d’élever leur température corporelle, leur chaleur corporelle va dépendre des températures environnementales. Ce sont des animaux « à sang froid », comme les batraciens, les reptiles ou les poissons. </a:t>
            </a:r>
          </a:p>
          <a:p>
            <a:r>
              <a:rPr lang="fr-FR" sz="2600" dirty="0"/>
              <a:t>- </a:t>
            </a:r>
            <a:r>
              <a:rPr lang="fr-FR" sz="2600" b="1" dirty="0"/>
              <a:t>Les endothermes </a:t>
            </a:r>
            <a:r>
              <a:rPr lang="fr-FR" sz="2600" dirty="0"/>
              <a:t>: ce sont des animaux à métabolisme élevé, capables de réguler leur température centrale indépendamment de la température environnementale. On distingue :</a:t>
            </a:r>
          </a:p>
          <a:p>
            <a:pPr lvl="1"/>
            <a:r>
              <a:rPr lang="fr-FR" sz="2600" b="1" dirty="0"/>
              <a:t>Les homéothermes </a:t>
            </a:r>
            <a:r>
              <a:rPr lang="fr-FR" sz="2600" dirty="0"/>
              <a:t>: dont la température centrale est constante, c’est le cas de l‘humain. </a:t>
            </a:r>
          </a:p>
          <a:p>
            <a:pPr lvl="1"/>
            <a:r>
              <a:rPr lang="fr-FR" sz="2600" b="1" dirty="0"/>
              <a:t>Les hétérothermes </a:t>
            </a:r>
            <a:r>
              <a:rPr lang="fr-FR" sz="2600" dirty="0"/>
              <a:t>: leur température centrale peut varier notamment dans le cas d’hibernation comme les chauves-souris, les ours... </a:t>
            </a:r>
          </a:p>
          <a:p>
            <a:endParaRPr lang="fr-FR" sz="2600" dirty="0"/>
          </a:p>
          <a:p>
            <a:pPr marL="0" indent="0">
              <a:buNone/>
            </a:pPr>
            <a:r>
              <a:rPr lang="fr-FR" sz="2600" dirty="0"/>
              <a:t>L’homme est homéotherme, c’est-à-dire qu’il doit maintenir pour vivre sa température centrale à 37°C. </a:t>
            </a:r>
          </a:p>
          <a:p>
            <a:pPr marL="0" indent="0">
              <a:buNone/>
            </a:pPr>
            <a:r>
              <a:rPr lang="fr-FR" sz="2600" dirty="0"/>
              <a:t>La température de neutralité thermique pour un homme nu est :</a:t>
            </a:r>
          </a:p>
          <a:p>
            <a:r>
              <a:rPr lang="fr-FR" sz="2600" dirty="0"/>
              <a:t>entre 24 et 26°C dans l’air</a:t>
            </a:r>
          </a:p>
          <a:p>
            <a:r>
              <a:rPr lang="fr-FR" sz="2600" dirty="0"/>
              <a:t>entre 33 et 35°C dans l’eau. L’eau dans laquelle nous plongeons n’atteint jamais ces températures, donc en plongée on va se refroidir et </a:t>
            </a:r>
            <a:r>
              <a:rPr lang="fr-FR" sz="2600" b="1" dirty="0"/>
              <a:t>dans l’eau le corps se refroidit 24 x plus vite que dans l’air</a:t>
            </a:r>
            <a:r>
              <a:rPr lang="fr-FR" sz="2600" dirty="0"/>
              <a:t>. </a:t>
            </a:r>
          </a:p>
          <a:p>
            <a:pPr marL="0" indent="0">
              <a:buNone/>
            </a:pPr>
            <a:endParaRPr lang="fr-FR" sz="2600" b="1" dirty="0"/>
          </a:p>
          <a:p>
            <a:pPr marL="0" indent="0">
              <a:buNone/>
            </a:pPr>
            <a:r>
              <a:rPr lang="fr-FR" sz="2600" b="1" dirty="0"/>
              <a:t>Nous allons voir quelles peuvent être les conséquences du froid en plongée et les différents moyens de l’éviter. </a:t>
            </a:r>
            <a:endParaRPr lang="fr-FR" sz="2600" dirty="0"/>
          </a:p>
        </p:txBody>
      </p:sp>
      <p:pic>
        <p:nvPicPr>
          <p:cNvPr id="5" name="Picture 2" descr="Plongée Sub Ivry">
            <a:extLst>
              <a:ext uri="{FF2B5EF4-FFF2-40B4-BE49-F238E27FC236}">
                <a16:creationId xmlns:a16="http://schemas.microsoft.com/office/drawing/2014/main" id="{498F8FB2-76B8-6242-8814-D9D4E2C357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162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8974-70C8-E65E-BDAC-8B73B17EF9B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126A7F7-320E-89F9-BD4F-44C3BE258888}"/>
              </a:ext>
            </a:extLst>
          </p:cNvPr>
          <p:cNvSpPr>
            <a:spLocks noGrp="1"/>
          </p:cNvSpPr>
          <p:nvPr>
            <p:ph type="title"/>
          </p:nvPr>
        </p:nvSpPr>
        <p:spPr/>
        <p:txBody>
          <a:bodyPr/>
          <a:lstStyle/>
          <a:p>
            <a:r>
              <a:rPr lang="fr-FR" dirty="0"/>
              <a:t>Le froid en plongée</a:t>
            </a:r>
            <a:br>
              <a:rPr lang="fr-FR" dirty="0"/>
            </a:br>
            <a:r>
              <a:rPr lang="fr-FR" dirty="0"/>
              <a:t>	II. Mécanismes</a:t>
            </a:r>
          </a:p>
        </p:txBody>
      </p:sp>
      <p:sp>
        <p:nvSpPr>
          <p:cNvPr id="3" name="Espace réservé du contenu 2">
            <a:extLst>
              <a:ext uri="{FF2B5EF4-FFF2-40B4-BE49-F238E27FC236}">
                <a16:creationId xmlns:a16="http://schemas.microsoft.com/office/drawing/2014/main" id="{CE2468A4-EAC4-E356-3121-CA1BC4162183}"/>
              </a:ext>
            </a:extLst>
          </p:cNvPr>
          <p:cNvSpPr>
            <a:spLocks noGrp="1"/>
          </p:cNvSpPr>
          <p:nvPr>
            <p:ph idx="1"/>
          </p:nvPr>
        </p:nvSpPr>
        <p:spPr>
          <a:xfrm>
            <a:off x="838200" y="1935678"/>
            <a:ext cx="10515600" cy="4648405"/>
          </a:xfrm>
        </p:spPr>
        <p:txBody>
          <a:bodyPr>
            <a:normAutofit fontScale="85000" lnSpcReduction="20000"/>
          </a:bodyPr>
          <a:lstStyle/>
          <a:p>
            <a:pPr marL="0" indent="0">
              <a:buNone/>
            </a:pPr>
            <a:r>
              <a:rPr lang="fr-FR" dirty="0"/>
              <a:t>En plongée, la </a:t>
            </a:r>
            <a:r>
              <a:rPr lang="fr-FR" b="1" dirty="0"/>
              <a:t>perte de chaleur </a:t>
            </a:r>
            <a:r>
              <a:rPr lang="fr-FR" dirty="0"/>
              <a:t>peut se faire par 4 mécanismes : </a:t>
            </a:r>
          </a:p>
          <a:p>
            <a:pPr marL="0" indent="0">
              <a:buNone/>
            </a:pPr>
            <a:endParaRPr lang="fr-FR" dirty="0"/>
          </a:p>
          <a:p>
            <a:r>
              <a:rPr lang="fr-FR" dirty="0"/>
              <a:t>Par </a:t>
            </a:r>
            <a:r>
              <a:rPr lang="fr-FR" b="1" dirty="0"/>
              <a:t>conduction </a:t>
            </a:r>
            <a:r>
              <a:rPr lang="fr-FR" dirty="0"/>
              <a:t>: la conduction c’est la perte de chaleur par le contact direct avec l’eau. </a:t>
            </a:r>
          </a:p>
          <a:p>
            <a:r>
              <a:rPr lang="fr-FR" dirty="0"/>
              <a:t>Par </a:t>
            </a:r>
            <a:r>
              <a:rPr lang="fr-FR" b="1" dirty="0"/>
              <a:t>convection </a:t>
            </a:r>
            <a:r>
              <a:rPr lang="fr-FR" dirty="0"/>
              <a:t>: c’est un transfert de chaleur entre le corps et un fluide (gaz ou liquide). En plongée, la perte de chaleur va se faire par la circulation de l’eau à l’intérieur de la combinaison, l’eau circulant dans la combinaison emmène avec elle de la chaleur, d’où l’importance d’une combinaison bien adaptée. </a:t>
            </a:r>
          </a:p>
          <a:p>
            <a:r>
              <a:rPr lang="fr-FR" dirty="0"/>
              <a:t>Par </a:t>
            </a:r>
            <a:r>
              <a:rPr lang="fr-FR" b="1" dirty="0"/>
              <a:t>rayonnement </a:t>
            </a:r>
            <a:r>
              <a:rPr lang="fr-FR" dirty="0"/>
              <a:t>: tout corps chaud émet un rayonnement constituant une perte de chaleur. </a:t>
            </a:r>
          </a:p>
          <a:p>
            <a:r>
              <a:rPr lang="fr-FR" dirty="0"/>
              <a:t>Par </a:t>
            </a:r>
            <a:r>
              <a:rPr lang="fr-FR" b="1" dirty="0"/>
              <a:t>évaporation </a:t>
            </a:r>
            <a:r>
              <a:rPr lang="fr-FR" dirty="0"/>
              <a:t>: c’est la perte de chaleur par l’expiration. L’air que l’on inspire est réchauffé et humidifié par l’organisme, et ensuite expiré, cela entraine une perte de chaleur, cela est d’autant plus vrai que l’air que nous respirons en plongée est froid, du fait de la détente, et sec. </a:t>
            </a:r>
          </a:p>
          <a:p>
            <a:endParaRPr lang="fr-FR" dirty="0"/>
          </a:p>
        </p:txBody>
      </p:sp>
      <p:pic>
        <p:nvPicPr>
          <p:cNvPr id="5" name="Picture 2" descr="Plongée Sub Ivry">
            <a:extLst>
              <a:ext uri="{FF2B5EF4-FFF2-40B4-BE49-F238E27FC236}">
                <a16:creationId xmlns:a16="http://schemas.microsoft.com/office/drawing/2014/main" id="{2CF5A545-6176-1F56-E700-71172F483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20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49068-4AD7-901A-D603-67F0809697B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4F9ABB2-07AF-C338-D2F6-C19D7F7AFA65}"/>
              </a:ext>
            </a:extLst>
          </p:cNvPr>
          <p:cNvSpPr>
            <a:spLocks noGrp="1"/>
          </p:cNvSpPr>
          <p:nvPr>
            <p:ph type="title"/>
          </p:nvPr>
        </p:nvSpPr>
        <p:spPr/>
        <p:txBody>
          <a:bodyPr/>
          <a:lstStyle/>
          <a:p>
            <a:r>
              <a:rPr lang="fr-FR" dirty="0"/>
              <a:t>Le froid en plongée</a:t>
            </a:r>
            <a:br>
              <a:rPr lang="fr-FR" dirty="0"/>
            </a:br>
            <a:r>
              <a:rPr lang="fr-FR" dirty="0"/>
              <a:t>	III. Conséquences et symptômes</a:t>
            </a:r>
          </a:p>
        </p:txBody>
      </p:sp>
      <p:sp>
        <p:nvSpPr>
          <p:cNvPr id="3" name="Espace réservé du contenu 2">
            <a:extLst>
              <a:ext uri="{FF2B5EF4-FFF2-40B4-BE49-F238E27FC236}">
                <a16:creationId xmlns:a16="http://schemas.microsoft.com/office/drawing/2014/main" id="{597F29B7-2E8F-D9EE-F1D6-134245412A8A}"/>
              </a:ext>
            </a:extLst>
          </p:cNvPr>
          <p:cNvSpPr>
            <a:spLocks noGrp="1"/>
          </p:cNvSpPr>
          <p:nvPr>
            <p:ph idx="1"/>
          </p:nvPr>
        </p:nvSpPr>
        <p:spPr>
          <a:xfrm>
            <a:off x="838200" y="1935678"/>
            <a:ext cx="10515600" cy="4648405"/>
          </a:xfrm>
        </p:spPr>
        <p:txBody>
          <a:bodyPr>
            <a:normAutofit fontScale="92500" lnSpcReduction="20000"/>
          </a:bodyPr>
          <a:lstStyle/>
          <a:p>
            <a:pPr marL="0" indent="0">
              <a:buNone/>
            </a:pPr>
            <a:r>
              <a:rPr lang="fr-FR" sz="2600" dirty="0"/>
              <a:t>Pour maintenir la température corporelle à 37 °C, l’organisme va mettre en place un certain nombre de réactions visant d’une part à réduire les pertes calorifiques et d’autre part à produire de la chaleur, mais ces mécanismes ne sont pas sans conséquence : </a:t>
            </a:r>
          </a:p>
          <a:p>
            <a:pPr marL="0" indent="0">
              <a:buNone/>
            </a:pPr>
            <a:endParaRPr lang="fr-FR" sz="2600" dirty="0"/>
          </a:p>
          <a:p>
            <a:r>
              <a:rPr lang="fr-FR" sz="2600" b="1" dirty="0"/>
              <a:t>La réduction des pertes caloriques </a:t>
            </a:r>
            <a:r>
              <a:rPr lang="fr-FR" sz="2600" dirty="0"/>
              <a:t>: elle se fait par une vasoconstriction des vaisseaux périphériques : </a:t>
            </a:r>
          </a:p>
          <a:p>
            <a:pPr lvl="1"/>
            <a:r>
              <a:rPr lang="fr-FR" sz="2600" b="1" dirty="0"/>
              <a:t>Le sang est ainsi redirigé vers les organes vitaux (cœur, cerveau</a:t>
            </a:r>
            <a:r>
              <a:rPr lang="fr-FR" sz="2600" dirty="0"/>
              <a:t>…), ce qui conduit à une </a:t>
            </a:r>
            <a:r>
              <a:rPr lang="fr-FR" sz="2600" b="1" dirty="0"/>
              <a:t>augmentation de la diurèse</a:t>
            </a:r>
            <a:r>
              <a:rPr lang="fr-FR" sz="2600" dirty="0"/>
              <a:t>, celle-ci va aggraver </a:t>
            </a:r>
            <a:r>
              <a:rPr lang="fr-FR" sz="2600" b="1" dirty="0"/>
              <a:t>la déshydratation </a:t>
            </a:r>
            <a:r>
              <a:rPr lang="fr-FR" sz="2600" dirty="0"/>
              <a:t>du plongeur et augmenter la viscosité sanguine, facteur favorisant des ADD. </a:t>
            </a:r>
          </a:p>
          <a:p>
            <a:pPr lvl="1"/>
            <a:endParaRPr lang="fr-FR" sz="2600" dirty="0"/>
          </a:p>
          <a:p>
            <a:pPr lvl="1"/>
            <a:r>
              <a:rPr lang="fr-FR" sz="2600" b="1" dirty="0"/>
              <a:t>Les doigts deviennent engourdis</a:t>
            </a:r>
            <a:r>
              <a:rPr lang="fr-FR" sz="2600" dirty="0"/>
              <a:t>, froids et insensibles, ce qui peut gêner le plongeur dans ses gestes : utilisation de son ordinateur, de son inflateur, de ses purges, réaliser une assistance…. </a:t>
            </a:r>
          </a:p>
          <a:p>
            <a:endParaRPr lang="fr-FR" dirty="0"/>
          </a:p>
          <a:p>
            <a:endParaRPr lang="fr-FR" dirty="0"/>
          </a:p>
          <a:p>
            <a:pPr lvl="1"/>
            <a:endParaRPr lang="fr-FR" dirty="0"/>
          </a:p>
          <a:p>
            <a:endParaRPr lang="fr-FR" dirty="0"/>
          </a:p>
          <a:p>
            <a:endParaRPr lang="fr-FR" dirty="0"/>
          </a:p>
          <a:p>
            <a:pPr lvl="1"/>
            <a:endParaRPr lang="fr-FR" dirty="0"/>
          </a:p>
          <a:p>
            <a:endParaRPr lang="fr-FR" dirty="0"/>
          </a:p>
          <a:p>
            <a:endParaRPr lang="fr-FR" dirty="0"/>
          </a:p>
        </p:txBody>
      </p:sp>
      <p:pic>
        <p:nvPicPr>
          <p:cNvPr id="5" name="Picture 2" descr="Plongée Sub Ivry">
            <a:extLst>
              <a:ext uri="{FF2B5EF4-FFF2-40B4-BE49-F238E27FC236}">
                <a16:creationId xmlns:a16="http://schemas.microsoft.com/office/drawing/2014/main" id="{8CAD4A77-977D-2B27-B140-41B6D1505E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747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763BC-BAAD-73E5-DCC5-F4517094D1D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3E32D38-343B-2C50-0D35-E2D6C2574E5C}"/>
              </a:ext>
            </a:extLst>
          </p:cNvPr>
          <p:cNvSpPr>
            <a:spLocks noGrp="1"/>
          </p:cNvSpPr>
          <p:nvPr>
            <p:ph type="title"/>
          </p:nvPr>
        </p:nvSpPr>
        <p:spPr/>
        <p:txBody>
          <a:bodyPr/>
          <a:lstStyle/>
          <a:p>
            <a:r>
              <a:rPr lang="fr-FR" dirty="0"/>
              <a:t>Le froid en plongée</a:t>
            </a:r>
            <a:br>
              <a:rPr lang="fr-FR" dirty="0"/>
            </a:br>
            <a:r>
              <a:rPr lang="fr-FR" dirty="0"/>
              <a:t>	III. Conséquences et symptômes</a:t>
            </a:r>
          </a:p>
        </p:txBody>
      </p:sp>
      <p:sp>
        <p:nvSpPr>
          <p:cNvPr id="3" name="Espace réservé du contenu 2">
            <a:extLst>
              <a:ext uri="{FF2B5EF4-FFF2-40B4-BE49-F238E27FC236}">
                <a16:creationId xmlns:a16="http://schemas.microsoft.com/office/drawing/2014/main" id="{0701CBEE-3000-AF0E-9DFC-5466BB44EB85}"/>
              </a:ext>
            </a:extLst>
          </p:cNvPr>
          <p:cNvSpPr>
            <a:spLocks noGrp="1"/>
          </p:cNvSpPr>
          <p:nvPr>
            <p:ph idx="1"/>
          </p:nvPr>
        </p:nvSpPr>
        <p:spPr>
          <a:xfrm>
            <a:off x="838200" y="1935678"/>
            <a:ext cx="10515600" cy="4648405"/>
          </a:xfrm>
        </p:spPr>
        <p:txBody>
          <a:bodyPr>
            <a:normAutofit fontScale="77500" lnSpcReduction="20000"/>
          </a:bodyPr>
          <a:lstStyle/>
          <a:p>
            <a:pPr marL="0" indent="0">
              <a:buNone/>
            </a:pPr>
            <a:r>
              <a:rPr lang="fr-FR" b="1" dirty="0"/>
              <a:t>La production calorique : elle se fait par la contraction musculaire : production de chaleur. </a:t>
            </a:r>
          </a:p>
          <a:p>
            <a:pPr lvl="1"/>
            <a:r>
              <a:rPr lang="fr-FR" sz="2600" dirty="0"/>
              <a:t>Contraction des muscles sous cutanés : « les frissons » </a:t>
            </a:r>
          </a:p>
          <a:p>
            <a:pPr lvl="1"/>
            <a:r>
              <a:rPr lang="fr-FR" sz="2600" dirty="0"/>
              <a:t>Tremblements </a:t>
            </a:r>
          </a:p>
          <a:p>
            <a:pPr marL="0" indent="0">
              <a:buNone/>
            </a:pPr>
            <a:r>
              <a:rPr lang="fr-FR" dirty="0"/>
              <a:t>Pour produire de la chaleur, il faut du carburant : « l’oxygène », celui-ci est puisé dans l’air que l’on respire, le froid occasionne donc : </a:t>
            </a:r>
          </a:p>
          <a:p>
            <a:r>
              <a:rPr lang="fr-FR" b="1" dirty="0"/>
              <a:t>Une hyperventilation </a:t>
            </a:r>
            <a:r>
              <a:rPr lang="fr-FR" dirty="0"/>
              <a:t>: il s’en suit une augmentation de la consommation d’air et une surproduction de CO2. </a:t>
            </a:r>
          </a:p>
          <a:p>
            <a:pPr lvl="1"/>
            <a:r>
              <a:rPr lang="fr-FR" dirty="0"/>
              <a:t>Le défaut d’élimination du CO2, son accumulation et la mauvaise oxygénation musculaire (vasoconstriction périphérique) conduisent à l’apparition de crampes et font courir le risque d’essoufflement. </a:t>
            </a:r>
          </a:p>
          <a:p>
            <a:pPr lvl="1"/>
            <a:r>
              <a:rPr lang="fr-FR" dirty="0"/>
              <a:t>La surconsommation d’air fait courir le risque de la panne d’air avec ses conséquences… </a:t>
            </a:r>
          </a:p>
          <a:p>
            <a:r>
              <a:rPr lang="fr-FR" b="1" dirty="0"/>
              <a:t>Troubles de la vigilance, perte d’intérêt de la plongée </a:t>
            </a:r>
            <a:endParaRPr lang="fr-FR" dirty="0"/>
          </a:p>
          <a:p>
            <a:pPr marL="0" indent="0">
              <a:buNone/>
            </a:pPr>
            <a:r>
              <a:rPr lang="fr-FR" dirty="0"/>
              <a:t>Si les mécanismes de réduction des pertes et l’augmentation de la production caloriques sont dépassés, la température interne va descendre, en dessous de 35°C : c’est l’</a:t>
            </a:r>
            <a:r>
              <a:rPr lang="fr-FR" b="1" dirty="0"/>
              <a:t>hypothermie</a:t>
            </a:r>
            <a:r>
              <a:rPr lang="fr-FR" dirty="0"/>
              <a:t>, cela peut aller jusqu’à </a:t>
            </a:r>
            <a:r>
              <a:rPr lang="fr-FR" b="1" dirty="0"/>
              <a:t>la perte de connaissance et le coma. </a:t>
            </a:r>
            <a:endParaRPr lang="fr-FR" dirty="0"/>
          </a:p>
          <a:p>
            <a:endParaRPr lang="fr-FR" dirty="0"/>
          </a:p>
          <a:p>
            <a:endParaRPr lang="fr-FR" dirty="0"/>
          </a:p>
          <a:p>
            <a:endParaRPr lang="fr-FR" dirty="0"/>
          </a:p>
          <a:p>
            <a:pPr lvl="1"/>
            <a:endParaRPr lang="fr-FR" dirty="0"/>
          </a:p>
          <a:p>
            <a:endParaRPr lang="fr-FR" dirty="0"/>
          </a:p>
          <a:p>
            <a:endParaRPr lang="fr-FR" dirty="0"/>
          </a:p>
          <a:p>
            <a:pPr lvl="1"/>
            <a:endParaRPr lang="fr-FR" dirty="0"/>
          </a:p>
          <a:p>
            <a:endParaRPr lang="fr-FR" dirty="0"/>
          </a:p>
          <a:p>
            <a:endParaRPr lang="fr-FR" dirty="0"/>
          </a:p>
        </p:txBody>
      </p:sp>
      <p:pic>
        <p:nvPicPr>
          <p:cNvPr id="5" name="Picture 2" descr="Plongée Sub Ivry">
            <a:extLst>
              <a:ext uri="{FF2B5EF4-FFF2-40B4-BE49-F238E27FC236}">
                <a16:creationId xmlns:a16="http://schemas.microsoft.com/office/drawing/2014/main" id="{FD2EA678-8381-558F-81EA-62D85EFD46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748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137F6-9E98-3131-1339-025BD3CD74C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6B88C69-56A6-E76D-35A0-7CC7346CCE8C}"/>
              </a:ext>
            </a:extLst>
          </p:cNvPr>
          <p:cNvSpPr>
            <a:spLocks noGrp="1"/>
          </p:cNvSpPr>
          <p:nvPr>
            <p:ph type="title"/>
          </p:nvPr>
        </p:nvSpPr>
        <p:spPr/>
        <p:txBody>
          <a:bodyPr/>
          <a:lstStyle/>
          <a:p>
            <a:r>
              <a:rPr lang="fr-FR" dirty="0"/>
              <a:t>Le froid en plongée</a:t>
            </a:r>
            <a:br>
              <a:rPr lang="fr-FR" dirty="0"/>
            </a:br>
            <a:r>
              <a:rPr lang="fr-FR" dirty="0"/>
              <a:t>	III. Conséquences et symptômes</a:t>
            </a:r>
          </a:p>
        </p:txBody>
      </p:sp>
      <p:sp>
        <p:nvSpPr>
          <p:cNvPr id="3" name="Espace réservé du contenu 2">
            <a:extLst>
              <a:ext uri="{FF2B5EF4-FFF2-40B4-BE49-F238E27FC236}">
                <a16:creationId xmlns:a16="http://schemas.microsoft.com/office/drawing/2014/main" id="{81F43008-9E96-12EB-E1E2-3CC48C78C11A}"/>
              </a:ext>
            </a:extLst>
          </p:cNvPr>
          <p:cNvSpPr>
            <a:spLocks noGrp="1"/>
          </p:cNvSpPr>
          <p:nvPr>
            <p:ph idx="1"/>
          </p:nvPr>
        </p:nvSpPr>
        <p:spPr>
          <a:xfrm>
            <a:off x="838200" y="1935678"/>
            <a:ext cx="10515600" cy="4648405"/>
          </a:xfrm>
        </p:spPr>
        <p:txBody>
          <a:bodyPr>
            <a:normAutofit/>
          </a:bodyPr>
          <a:lstStyle/>
          <a:p>
            <a:pPr>
              <a:lnSpc>
                <a:spcPct val="90000"/>
              </a:lnSpc>
            </a:pPr>
            <a:r>
              <a:rPr lang="fr-FR" sz="2800" dirty="0"/>
              <a:t>Ce que le plongeur ressent</a:t>
            </a:r>
          </a:p>
          <a:p>
            <a:pPr lvl="2">
              <a:spcBef>
                <a:spcPct val="50000"/>
              </a:spcBef>
            </a:pPr>
            <a:r>
              <a:rPr lang="fr-FR" sz="2000" dirty="0"/>
              <a:t>Tremblements</a:t>
            </a:r>
          </a:p>
          <a:p>
            <a:pPr lvl="2">
              <a:spcBef>
                <a:spcPct val="50000"/>
              </a:spcBef>
            </a:pPr>
            <a:r>
              <a:rPr lang="fr-FR" sz="2000" dirty="0"/>
              <a:t>Frissons, chair de poule</a:t>
            </a:r>
          </a:p>
          <a:p>
            <a:pPr lvl="2">
              <a:spcBef>
                <a:spcPct val="50000"/>
              </a:spcBef>
            </a:pPr>
            <a:r>
              <a:rPr lang="fr-FR" sz="2000" dirty="0"/>
              <a:t>Perte de sensibilité aux mains et aux pieds</a:t>
            </a:r>
          </a:p>
          <a:p>
            <a:pPr lvl="2">
              <a:spcBef>
                <a:spcPct val="50000"/>
              </a:spcBef>
            </a:pPr>
            <a:r>
              <a:rPr lang="fr-FR" sz="2000" dirty="0"/>
              <a:t>Augmentation du rythme de la ventilation et donc de sa consommation d’air (hyperventilation)</a:t>
            </a:r>
          </a:p>
          <a:p>
            <a:pPr lvl="2">
              <a:spcBef>
                <a:spcPct val="50000"/>
              </a:spcBef>
            </a:pPr>
            <a:r>
              <a:rPr lang="fr-FR" sz="2000" dirty="0"/>
              <a:t>Extrémités blanches (doigts, orteils, …)</a:t>
            </a:r>
          </a:p>
          <a:p>
            <a:pPr lvl="2">
              <a:spcBef>
                <a:spcPct val="50000"/>
              </a:spcBef>
            </a:pPr>
            <a:r>
              <a:rPr lang="fr-FR" sz="2000" dirty="0"/>
              <a:t>Envie d’uriner</a:t>
            </a:r>
          </a:p>
          <a:p>
            <a:pPr lvl="2">
              <a:spcBef>
                <a:spcPct val="50000"/>
              </a:spcBef>
            </a:pPr>
            <a:r>
              <a:rPr lang="fr-FR" sz="2000" dirty="0"/>
              <a:t>Crampes</a:t>
            </a:r>
          </a:p>
          <a:p>
            <a:pPr lvl="2">
              <a:spcBef>
                <a:spcPct val="50000"/>
              </a:spcBef>
            </a:pPr>
            <a:r>
              <a:rPr lang="fr-FR" sz="2000" dirty="0"/>
              <a:t>Fatigue excessive</a:t>
            </a:r>
          </a:p>
          <a:p>
            <a:pPr lvl="2">
              <a:spcBef>
                <a:spcPct val="50000"/>
              </a:spcBef>
            </a:pPr>
            <a:r>
              <a:rPr lang="fr-FR" sz="2000" dirty="0"/>
              <a:t>Barre sur le front</a:t>
            </a:r>
          </a:p>
          <a:p>
            <a:endParaRPr lang="fr-FR" dirty="0"/>
          </a:p>
          <a:p>
            <a:endParaRPr lang="fr-FR" dirty="0"/>
          </a:p>
          <a:p>
            <a:endParaRPr lang="fr-FR" dirty="0"/>
          </a:p>
          <a:p>
            <a:pPr lvl="1"/>
            <a:endParaRPr lang="fr-FR" dirty="0"/>
          </a:p>
          <a:p>
            <a:endParaRPr lang="fr-FR" dirty="0"/>
          </a:p>
          <a:p>
            <a:endParaRPr lang="fr-FR" dirty="0"/>
          </a:p>
          <a:p>
            <a:pPr lvl="1"/>
            <a:endParaRPr lang="fr-FR" dirty="0"/>
          </a:p>
          <a:p>
            <a:endParaRPr lang="fr-FR" dirty="0"/>
          </a:p>
          <a:p>
            <a:endParaRPr lang="fr-FR" dirty="0"/>
          </a:p>
        </p:txBody>
      </p:sp>
      <p:pic>
        <p:nvPicPr>
          <p:cNvPr id="5" name="Picture 5" descr="!cid_002e01c2a166$2bd04200$dab90950@hppav">
            <a:extLst>
              <a:ext uri="{FF2B5EF4-FFF2-40B4-BE49-F238E27FC236}">
                <a16:creationId xmlns:a16="http://schemas.microsoft.com/office/drawing/2014/main" id="{6E3C1C8E-0792-9300-CD06-C43210ACA2E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484665" y="4809913"/>
            <a:ext cx="6869135" cy="981305"/>
          </a:xfrm>
          <a:prstGeom prst="rect">
            <a:avLst/>
          </a:prstGeom>
          <a:gradFill>
            <a:gsLst>
              <a:gs pos="0">
                <a:schemeClr val="bg1">
                  <a:alpha val="69000"/>
                  <a:lumMod val="94000"/>
                  <a:lumOff val="6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0"/>
          </a:gradFill>
          <a:ln>
            <a:noFill/>
          </a:ln>
        </p:spPr>
      </p:pic>
      <p:pic>
        <p:nvPicPr>
          <p:cNvPr id="6" name="Picture 2" descr="Plongée Sub Ivry">
            <a:extLst>
              <a:ext uri="{FF2B5EF4-FFF2-40B4-BE49-F238E27FC236}">
                <a16:creationId xmlns:a16="http://schemas.microsoft.com/office/drawing/2014/main" id="{A8829D35-E522-AEE7-FBC9-9AF3F9E923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9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B5E3F-A4B7-70EA-BDB0-5BCB9E12D34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3BC3499-1EBC-3804-1757-BC08EA104CE0}"/>
              </a:ext>
            </a:extLst>
          </p:cNvPr>
          <p:cNvSpPr>
            <a:spLocks noGrp="1"/>
          </p:cNvSpPr>
          <p:nvPr>
            <p:ph type="title"/>
          </p:nvPr>
        </p:nvSpPr>
        <p:spPr/>
        <p:txBody>
          <a:bodyPr/>
          <a:lstStyle/>
          <a:p>
            <a:r>
              <a:rPr lang="fr-FR" dirty="0"/>
              <a:t>Le froid en plongée</a:t>
            </a:r>
            <a:br>
              <a:rPr lang="fr-FR" dirty="0"/>
            </a:br>
            <a:r>
              <a:rPr lang="fr-FR" dirty="0"/>
              <a:t>	IV. Facteurs favorisants</a:t>
            </a:r>
          </a:p>
        </p:txBody>
      </p:sp>
      <p:sp>
        <p:nvSpPr>
          <p:cNvPr id="3" name="Espace réservé du contenu 2">
            <a:extLst>
              <a:ext uri="{FF2B5EF4-FFF2-40B4-BE49-F238E27FC236}">
                <a16:creationId xmlns:a16="http://schemas.microsoft.com/office/drawing/2014/main" id="{03BFC3FE-AF6E-0072-AC8F-6D43D887407F}"/>
              </a:ext>
            </a:extLst>
          </p:cNvPr>
          <p:cNvSpPr>
            <a:spLocks noGrp="1"/>
          </p:cNvSpPr>
          <p:nvPr>
            <p:ph idx="1"/>
          </p:nvPr>
        </p:nvSpPr>
        <p:spPr>
          <a:xfrm>
            <a:off x="838200" y="1935678"/>
            <a:ext cx="9901844" cy="4557197"/>
          </a:xfrm>
        </p:spPr>
        <p:txBody>
          <a:bodyPr>
            <a:normAutofit/>
          </a:bodyPr>
          <a:lstStyle/>
          <a:p>
            <a:pPr marL="0" indent="0">
              <a:lnSpc>
                <a:spcPct val="80000"/>
              </a:lnSpc>
              <a:buNone/>
            </a:pPr>
            <a:r>
              <a:rPr lang="fr-FR" sz="2400" dirty="0"/>
              <a:t>En dehors de la morphologie de chacun, différents facteurs – objectifs ou subjectifs – peuvent favoriser la sensation de froid et l’apparition des premiers symptômes.</a:t>
            </a:r>
          </a:p>
          <a:p>
            <a:pPr lvl="1">
              <a:lnSpc>
                <a:spcPct val="80000"/>
              </a:lnSpc>
              <a:spcBef>
                <a:spcPct val="50000"/>
              </a:spcBef>
            </a:pPr>
            <a:r>
              <a:rPr lang="fr-FR" dirty="0"/>
              <a:t>La </a:t>
            </a:r>
            <a:r>
              <a:rPr lang="fr-FR" b="1" dirty="0"/>
              <a:t>Profondeur</a:t>
            </a:r>
            <a:r>
              <a:rPr lang="fr-FR" dirty="0"/>
              <a:t> a pour effet de comprimer les bulles du néoprène, ce qui diminue le pouvoir isolant de la combinaison.</a:t>
            </a:r>
          </a:p>
          <a:p>
            <a:pPr lvl="1">
              <a:lnSpc>
                <a:spcPct val="80000"/>
              </a:lnSpc>
              <a:spcBef>
                <a:spcPct val="50000"/>
              </a:spcBef>
            </a:pPr>
            <a:r>
              <a:rPr lang="fr-FR" dirty="0"/>
              <a:t>La </a:t>
            </a:r>
            <a:r>
              <a:rPr lang="fr-FR" b="1" dirty="0"/>
              <a:t>Fatigue</a:t>
            </a:r>
            <a:r>
              <a:rPr lang="fr-FR" dirty="0"/>
              <a:t> et le manque de sommeil diminuent les défenses de l’organismes.</a:t>
            </a:r>
          </a:p>
          <a:p>
            <a:pPr lvl="1">
              <a:lnSpc>
                <a:spcPct val="80000"/>
              </a:lnSpc>
              <a:spcBef>
                <a:spcPct val="50000"/>
              </a:spcBef>
            </a:pPr>
            <a:r>
              <a:rPr lang="fr-FR" dirty="0"/>
              <a:t>Les </a:t>
            </a:r>
            <a:r>
              <a:rPr lang="fr-FR" b="1" dirty="0"/>
              <a:t>Mouvements</a:t>
            </a:r>
            <a:r>
              <a:rPr lang="fr-FR" dirty="0"/>
              <a:t> avec bras et jambes augmentent la circulation d’eau dans la combinaison qui remplace la couche d’eau déjà chauffée par le corps.</a:t>
            </a:r>
          </a:p>
          <a:p>
            <a:pPr lvl="1">
              <a:lnSpc>
                <a:spcPct val="80000"/>
              </a:lnSpc>
              <a:spcBef>
                <a:spcPct val="50000"/>
              </a:spcBef>
            </a:pPr>
            <a:r>
              <a:rPr lang="fr-FR" dirty="0"/>
              <a:t>Les </a:t>
            </a:r>
            <a:r>
              <a:rPr lang="fr-FR" b="1" dirty="0"/>
              <a:t>Conditions</a:t>
            </a:r>
            <a:r>
              <a:rPr lang="fr-FR" dirty="0"/>
              <a:t> de plongée peuvent aussi modifier notre perception du froid (houle, mauvais temps, …).</a:t>
            </a:r>
          </a:p>
        </p:txBody>
      </p:sp>
      <p:pic>
        <p:nvPicPr>
          <p:cNvPr id="5" name="Picture 2" descr="Plongée Sub Ivry">
            <a:extLst>
              <a:ext uri="{FF2B5EF4-FFF2-40B4-BE49-F238E27FC236}">
                <a16:creationId xmlns:a16="http://schemas.microsoft.com/office/drawing/2014/main" id="{A6579F92-829C-DE77-761D-DFFE4DA90B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21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0BE15-C678-FB91-50F3-8654B0D0EEA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6876814-99FB-3F83-CA6A-7322D9671F2B}"/>
              </a:ext>
            </a:extLst>
          </p:cNvPr>
          <p:cNvSpPr>
            <a:spLocks noGrp="1"/>
          </p:cNvSpPr>
          <p:nvPr>
            <p:ph type="title"/>
          </p:nvPr>
        </p:nvSpPr>
        <p:spPr/>
        <p:txBody>
          <a:bodyPr/>
          <a:lstStyle/>
          <a:p>
            <a:r>
              <a:rPr lang="fr-FR" dirty="0"/>
              <a:t>Le froid en plongée</a:t>
            </a:r>
            <a:br>
              <a:rPr lang="fr-FR" dirty="0"/>
            </a:br>
            <a:r>
              <a:rPr lang="fr-FR" dirty="0"/>
              <a:t>	V. Risques</a:t>
            </a:r>
          </a:p>
        </p:txBody>
      </p:sp>
      <p:sp>
        <p:nvSpPr>
          <p:cNvPr id="3" name="Espace réservé du contenu 2">
            <a:extLst>
              <a:ext uri="{FF2B5EF4-FFF2-40B4-BE49-F238E27FC236}">
                <a16:creationId xmlns:a16="http://schemas.microsoft.com/office/drawing/2014/main" id="{2F30E0A2-6E1C-16C6-7E9E-D49563C18128}"/>
              </a:ext>
            </a:extLst>
          </p:cNvPr>
          <p:cNvSpPr>
            <a:spLocks noGrp="1"/>
          </p:cNvSpPr>
          <p:nvPr>
            <p:ph idx="1"/>
          </p:nvPr>
        </p:nvSpPr>
        <p:spPr>
          <a:xfrm>
            <a:off x="697006" y="1928256"/>
            <a:ext cx="5206253" cy="4557197"/>
          </a:xfrm>
        </p:spPr>
        <p:txBody>
          <a:bodyPr>
            <a:normAutofit fontScale="25000" lnSpcReduction="20000"/>
          </a:bodyPr>
          <a:lstStyle/>
          <a:p>
            <a:pPr>
              <a:lnSpc>
                <a:spcPct val="120000"/>
              </a:lnSpc>
            </a:pPr>
            <a:r>
              <a:rPr lang="fr-FR" sz="6400" b="1" dirty="0"/>
              <a:t>Essoufflement</a:t>
            </a:r>
          </a:p>
          <a:p>
            <a:pPr lvl="1">
              <a:lnSpc>
                <a:spcPct val="120000"/>
              </a:lnSpc>
              <a:spcAft>
                <a:spcPct val="25000"/>
              </a:spcAft>
            </a:pPr>
            <a:r>
              <a:rPr lang="fr-FR" sz="4900" dirty="0"/>
              <a:t>Le froid modifie notre système ventilatoire.</a:t>
            </a:r>
          </a:p>
          <a:p>
            <a:pPr lvl="2">
              <a:lnSpc>
                <a:spcPct val="120000"/>
              </a:lnSpc>
              <a:spcAft>
                <a:spcPct val="25000"/>
              </a:spcAft>
              <a:buFont typeface="Wingdings" panose="05000000000000000000" pitchFamily="2" charset="2"/>
              <a:buChar char="Ø"/>
            </a:pPr>
            <a:r>
              <a:rPr lang="fr-FR" sz="4900" dirty="0"/>
              <a:t>Hyperventilation, c’est un réflexe de l’organisme face au froid.</a:t>
            </a:r>
          </a:p>
          <a:p>
            <a:pPr lvl="1">
              <a:lnSpc>
                <a:spcPct val="120000"/>
              </a:lnSpc>
              <a:spcAft>
                <a:spcPct val="25000"/>
              </a:spcAft>
            </a:pPr>
            <a:r>
              <a:rPr lang="fr-FR" sz="4900" dirty="0"/>
              <a:t>Augmentation du CO2 dans le sang du fait de l’effort musculaire visant à produire de la chaleur.</a:t>
            </a:r>
          </a:p>
          <a:p>
            <a:pPr lvl="2">
              <a:lnSpc>
                <a:spcPct val="120000"/>
              </a:lnSpc>
            </a:pPr>
            <a:endParaRPr lang="fr-FR" sz="4900" dirty="0"/>
          </a:p>
          <a:p>
            <a:pPr>
              <a:lnSpc>
                <a:spcPct val="120000"/>
              </a:lnSpc>
            </a:pPr>
            <a:r>
              <a:rPr lang="fr-FR" sz="6400" b="1" dirty="0"/>
              <a:t>Surconsommation d’air</a:t>
            </a:r>
          </a:p>
          <a:p>
            <a:pPr lvl="1">
              <a:lnSpc>
                <a:spcPct val="120000"/>
              </a:lnSpc>
              <a:spcAft>
                <a:spcPct val="25000"/>
              </a:spcAft>
            </a:pPr>
            <a:r>
              <a:rPr lang="fr-FR" sz="4900" dirty="0"/>
              <a:t>Du fait de l’hyperventilation provoqué par le froid.</a:t>
            </a:r>
          </a:p>
          <a:p>
            <a:pPr lvl="2">
              <a:lnSpc>
                <a:spcPct val="120000"/>
              </a:lnSpc>
              <a:spcAft>
                <a:spcPct val="25000"/>
              </a:spcAft>
              <a:buFont typeface="Wingdings" panose="05000000000000000000" pitchFamily="2" charset="2"/>
              <a:buChar char="Ø"/>
            </a:pPr>
            <a:r>
              <a:rPr lang="fr-FR" sz="4900" dirty="0"/>
              <a:t>Besoin en O</a:t>
            </a:r>
            <a:r>
              <a:rPr lang="fr-FR" sz="4900" baseline="-25000" dirty="0"/>
              <a:t>2</a:t>
            </a:r>
            <a:r>
              <a:rPr lang="fr-FR" sz="4900" dirty="0"/>
              <a:t> de l’organisme pour bruler des calories.</a:t>
            </a:r>
          </a:p>
          <a:p>
            <a:pPr>
              <a:lnSpc>
                <a:spcPct val="120000"/>
              </a:lnSpc>
            </a:pPr>
            <a:r>
              <a:rPr lang="fr-FR" sz="6400" b="1" dirty="0"/>
              <a:t>Narcose</a:t>
            </a:r>
          </a:p>
          <a:p>
            <a:pPr lvl="1">
              <a:lnSpc>
                <a:spcPct val="120000"/>
              </a:lnSpc>
              <a:spcAft>
                <a:spcPct val="25000"/>
              </a:spcAft>
            </a:pPr>
            <a:r>
              <a:rPr lang="fr-FR" sz="4900" dirty="0"/>
              <a:t>Le froid est un des facteurs favorisant la narcose.</a:t>
            </a:r>
          </a:p>
          <a:p>
            <a:pPr lvl="2">
              <a:lnSpc>
                <a:spcPct val="120000"/>
              </a:lnSpc>
              <a:buFont typeface="Wingdings" panose="05000000000000000000" pitchFamily="2" charset="2"/>
              <a:buChar char="Ø"/>
            </a:pPr>
            <a:r>
              <a:rPr lang="fr-FR" sz="4900" dirty="0"/>
              <a:t>la production de CO2 favoriserait l’effet narcotique de l’azote.</a:t>
            </a:r>
          </a:p>
          <a:p>
            <a:pPr lvl="1">
              <a:lnSpc>
                <a:spcPct val="120000"/>
              </a:lnSpc>
            </a:pPr>
            <a:endParaRPr lang="fr-FR" sz="2000" dirty="0"/>
          </a:p>
        </p:txBody>
      </p:sp>
      <p:sp>
        <p:nvSpPr>
          <p:cNvPr id="5" name="Espace réservé du contenu 2">
            <a:extLst>
              <a:ext uri="{FF2B5EF4-FFF2-40B4-BE49-F238E27FC236}">
                <a16:creationId xmlns:a16="http://schemas.microsoft.com/office/drawing/2014/main" id="{EF982548-9499-DF0B-1D18-4E261203544C}"/>
              </a:ext>
            </a:extLst>
          </p:cNvPr>
          <p:cNvSpPr txBox="1">
            <a:spLocks/>
          </p:cNvSpPr>
          <p:nvPr/>
        </p:nvSpPr>
        <p:spPr>
          <a:xfrm>
            <a:off x="6096000" y="1907731"/>
            <a:ext cx="5206253" cy="4557197"/>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Aft>
                <a:spcPct val="25000"/>
              </a:spcAft>
            </a:pPr>
            <a:r>
              <a:rPr lang="fr-FR" sz="6400" b="1" dirty="0"/>
              <a:t>Déshydratation</a:t>
            </a:r>
          </a:p>
          <a:p>
            <a:pPr lvl="1">
              <a:lnSpc>
                <a:spcPct val="120000"/>
              </a:lnSpc>
              <a:spcAft>
                <a:spcPct val="25000"/>
              </a:spcAft>
            </a:pPr>
            <a:r>
              <a:rPr lang="fr-FR" sz="4800" dirty="0"/>
              <a:t>Par la diurèse due à la vasoconstriction.</a:t>
            </a:r>
          </a:p>
          <a:p>
            <a:pPr lvl="1">
              <a:lnSpc>
                <a:spcPct val="120000"/>
              </a:lnSpc>
              <a:spcAft>
                <a:spcPct val="25000"/>
              </a:spcAft>
            </a:pPr>
            <a:r>
              <a:rPr lang="fr-FR" sz="4800" dirty="0"/>
              <a:t>Par la ventilation due à l’humidification par l’organisme de l’air respiré.</a:t>
            </a:r>
          </a:p>
          <a:p>
            <a:pPr lvl="1">
              <a:lnSpc>
                <a:spcPct val="120000"/>
              </a:lnSpc>
            </a:pPr>
            <a:r>
              <a:rPr lang="fr-FR" sz="4800" dirty="0"/>
              <a:t>Augmentation du volume d’air à humidifier du fait de l’augmentation de la consommation d’air provoquée par le froid.</a:t>
            </a:r>
          </a:p>
          <a:p>
            <a:pPr lvl="1">
              <a:lnSpc>
                <a:spcPct val="120000"/>
              </a:lnSpc>
              <a:buFont typeface="Wingdings" panose="05000000000000000000" pitchFamily="2" charset="2"/>
              <a:buChar char="Ø"/>
            </a:pPr>
            <a:r>
              <a:rPr lang="fr-FR" sz="4800" dirty="0"/>
              <a:t>ADD</a:t>
            </a:r>
          </a:p>
          <a:p>
            <a:pPr lvl="1">
              <a:lnSpc>
                <a:spcPct val="120000"/>
              </a:lnSpc>
            </a:pPr>
            <a:endParaRPr lang="fr-FR" sz="4800" dirty="0"/>
          </a:p>
          <a:p>
            <a:pPr>
              <a:lnSpc>
                <a:spcPct val="120000"/>
              </a:lnSpc>
              <a:spcAft>
                <a:spcPct val="25000"/>
              </a:spcAft>
            </a:pPr>
            <a:r>
              <a:rPr lang="fr-FR" sz="6400" b="1" dirty="0"/>
              <a:t>ADD</a:t>
            </a:r>
            <a:endParaRPr lang="fr-FR" sz="6400" b="1" baseline="-25000" dirty="0"/>
          </a:p>
          <a:p>
            <a:pPr lvl="1">
              <a:lnSpc>
                <a:spcPct val="120000"/>
              </a:lnSpc>
              <a:spcAft>
                <a:spcPct val="25000"/>
              </a:spcAft>
            </a:pPr>
            <a:r>
              <a:rPr lang="fr-FR" sz="4800" dirty="0">
                <a:sym typeface="Wingdings" pitchFamily="2" charset="2"/>
              </a:rPr>
              <a:t> </a:t>
            </a:r>
            <a:r>
              <a:rPr lang="fr-FR" sz="4800" dirty="0"/>
              <a:t>de la masse sanguine à la suite de la diurèse, donc du transport des gaz.</a:t>
            </a:r>
          </a:p>
          <a:p>
            <a:pPr lvl="1">
              <a:lnSpc>
                <a:spcPct val="120000"/>
              </a:lnSpc>
              <a:spcAft>
                <a:spcPct val="25000"/>
              </a:spcAft>
            </a:pPr>
            <a:r>
              <a:rPr lang="fr-FR" sz="4800" dirty="0"/>
              <a:t>Vasoconstriction périphérique provoquée par le froid</a:t>
            </a:r>
          </a:p>
          <a:p>
            <a:pPr lvl="2">
              <a:lnSpc>
                <a:spcPct val="120000"/>
              </a:lnSpc>
              <a:spcAft>
                <a:spcPct val="25000"/>
              </a:spcAft>
              <a:buFont typeface="Wingdings" panose="05000000000000000000" pitchFamily="2" charset="2"/>
              <a:buChar char="Ø"/>
            </a:pPr>
            <a:r>
              <a:rPr lang="fr-FR" sz="4400" dirty="0"/>
              <a:t>modifie au cours de la plongée les conditions d’irrigation (saturation / désaturation).</a:t>
            </a:r>
          </a:p>
          <a:p>
            <a:pPr lvl="1">
              <a:lnSpc>
                <a:spcPct val="80000"/>
              </a:lnSpc>
            </a:pPr>
            <a:endParaRPr lang="fr-FR" sz="2000" dirty="0"/>
          </a:p>
        </p:txBody>
      </p:sp>
      <p:pic>
        <p:nvPicPr>
          <p:cNvPr id="6" name="Picture 2" descr="Plongée Sub Ivry">
            <a:extLst>
              <a:ext uri="{FF2B5EF4-FFF2-40B4-BE49-F238E27FC236}">
                <a16:creationId xmlns:a16="http://schemas.microsoft.com/office/drawing/2014/main" id="{170B5B99-C98F-D708-1BFC-74CB03A264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180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5019C-1CAE-DDCE-8DDD-D4B59943025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334BA73-0D1F-8623-D38F-E8EDAAC8A355}"/>
              </a:ext>
            </a:extLst>
          </p:cNvPr>
          <p:cNvSpPr>
            <a:spLocks noGrp="1"/>
          </p:cNvSpPr>
          <p:nvPr>
            <p:ph type="title"/>
          </p:nvPr>
        </p:nvSpPr>
        <p:spPr/>
        <p:txBody>
          <a:bodyPr/>
          <a:lstStyle/>
          <a:p>
            <a:r>
              <a:rPr lang="fr-FR" dirty="0"/>
              <a:t>Le froid en plongée</a:t>
            </a:r>
            <a:br>
              <a:rPr lang="fr-FR" dirty="0"/>
            </a:br>
            <a:r>
              <a:rPr lang="fr-FR" dirty="0"/>
              <a:t>	VI. Prévention</a:t>
            </a:r>
          </a:p>
        </p:txBody>
      </p:sp>
      <p:sp>
        <p:nvSpPr>
          <p:cNvPr id="3" name="Espace réservé du contenu 2">
            <a:extLst>
              <a:ext uri="{FF2B5EF4-FFF2-40B4-BE49-F238E27FC236}">
                <a16:creationId xmlns:a16="http://schemas.microsoft.com/office/drawing/2014/main" id="{788EBB76-4BFE-9BB7-9459-D5DCE319A095}"/>
              </a:ext>
            </a:extLst>
          </p:cNvPr>
          <p:cNvSpPr>
            <a:spLocks noGrp="1"/>
          </p:cNvSpPr>
          <p:nvPr>
            <p:ph idx="1"/>
          </p:nvPr>
        </p:nvSpPr>
        <p:spPr>
          <a:xfrm>
            <a:off x="697006" y="1748118"/>
            <a:ext cx="10806953" cy="4737335"/>
          </a:xfrm>
        </p:spPr>
        <p:txBody>
          <a:bodyPr>
            <a:normAutofit fontScale="32500" lnSpcReduction="20000"/>
          </a:bodyPr>
          <a:lstStyle/>
          <a:p>
            <a:pPr marL="0" indent="0">
              <a:lnSpc>
                <a:spcPct val="70000"/>
              </a:lnSpc>
              <a:buNone/>
            </a:pPr>
            <a:r>
              <a:rPr lang="fr-FR" sz="4300" b="1" i="0" u="none" strike="noStrike" baseline="0" dirty="0">
                <a:solidFill>
                  <a:srgbClr val="000000"/>
                </a:solidFill>
              </a:rPr>
              <a:t>Avant la plongée : </a:t>
            </a:r>
          </a:p>
          <a:p>
            <a:pPr>
              <a:lnSpc>
                <a:spcPct val="70000"/>
              </a:lnSpc>
            </a:pPr>
            <a:r>
              <a:rPr lang="fr-FR" sz="4300" b="0" i="0" u="none" strike="noStrike" baseline="0" dirty="0">
                <a:solidFill>
                  <a:srgbClr val="000000"/>
                </a:solidFill>
              </a:rPr>
              <a:t>Être bien couvert (pull, bonnet…), ne pas plonger en ayant froid </a:t>
            </a:r>
          </a:p>
          <a:p>
            <a:pPr>
              <a:lnSpc>
                <a:spcPct val="70000"/>
              </a:lnSpc>
            </a:pPr>
            <a:r>
              <a:rPr lang="fr-FR" sz="4300" b="0" i="0" u="none" strike="noStrike" baseline="0" dirty="0">
                <a:solidFill>
                  <a:srgbClr val="000000"/>
                </a:solidFill>
              </a:rPr>
              <a:t>Bien s’alimenter : sucres lents (pâtes, riz, pomme de terre…) </a:t>
            </a:r>
          </a:p>
          <a:p>
            <a:pPr>
              <a:lnSpc>
                <a:spcPct val="70000"/>
              </a:lnSpc>
            </a:pPr>
            <a:r>
              <a:rPr lang="fr-FR" sz="4300" b="0" i="0" u="none" strike="noStrike" baseline="0" dirty="0">
                <a:solidFill>
                  <a:srgbClr val="000000"/>
                </a:solidFill>
              </a:rPr>
              <a:t>Ne pas plonger fatigué, la fatigue est un facteur aggravant </a:t>
            </a:r>
          </a:p>
          <a:p>
            <a:pPr>
              <a:lnSpc>
                <a:spcPct val="100000"/>
              </a:lnSpc>
            </a:pPr>
            <a:r>
              <a:rPr lang="fr-FR" sz="4300" b="0" i="0" u="none" strike="noStrike" baseline="0" dirty="0">
                <a:solidFill>
                  <a:srgbClr val="000000"/>
                </a:solidFill>
              </a:rPr>
              <a:t>Equipement adapté : combinaison néoprène suffisamment épaisse, plus la profondeur est importante plus les bulles d’air contenues dans le néoprène sont comprimées et moins la combinaison est isolante. Plus une combinaison est ancienne moins elle est isolante. Porter des gants, une cagoule. Détendeurs eaux froides. </a:t>
            </a:r>
          </a:p>
          <a:p>
            <a:pPr marL="0" indent="0">
              <a:lnSpc>
                <a:spcPct val="70000"/>
              </a:lnSpc>
              <a:buNone/>
            </a:pPr>
            <a:endParaRPr lang="fr-FR" sz="4300" b="1" i="0" u="none" strike="noStrike" baseline="0" dirty="0">
              <a:solidFill>
                <a:srgbClr val="000000"/>
              </a:solidFill>
            </a:endParaRPr>
          </a:p>
          <a:p>
            <a:pPr marL="0" indent="0">
              <a:lnSpc>
                <a:spcPct val="70000"/>
              </a:lnSpc>
              <a:buNone/>
            </a:pPr>
            <a:r>
              <a:rPr lang="fr-FR" sz="4300" b="1" i="0" u="none" strike="noStrike" baseline="0" dirty="0">
                <a:solidFill>
                  <a:srgbClr val="000000"/>
                </a:solidFill>
              </a:rPr>
              <a:t>Pendant la plongée : </a:t>
            </a:r>
          </a:p>
          <a:p>
            <a:pPr>
              <a:lnSpc>
                <a:spcPct val="70000"/>
              </a:lnSpc>
            </a:pPr>
            <a:r>
              <a:rPr lang="fr-FR" sz="4300" b="0" i="0" u="none" strike="noStrike" baseline="0" dirty="0">
                <a:solidFill>
                  <a:srgbClr val="000000"/>
                </a:solidFill>
              </a:rPr>
              <a:t>Diminuer le temps de plonger </a:t>
            </a:r>
          </a:p>
          <a:p>
            <a:pPr>
              <a:lnSpc>
                <a:spcPct val="70000"/>
              </a:lnSpc>
            </a:pPr>
            <a:r>
              <a:rPr lang="fr-FR" sz="4300" b="0" i="0" u="none" strike="noStrike" baseline="0" dirty="0">
                <a:solidFill>
                  <a:srgbClr val="000000"/>
                </a:solidFill>
              </a:rPr>
              <a:t>Diminuer la profondeur </a:t>
            </a:r>
          </a:p>
          <a:p>
            <a:pPr>
              <a:lnSpc>
                <a:spcPct val="70000"/>
              </a:lnSpc>
            </a:pPr>
            <a:r>
              <a:rPr lang="fr-FR" sz="4300" b="0" i="0" u="none" strike="noStrike" baseline="0" dirty="0">
                <a:solidFill>
                  <a:srgbClr val="000000"/>
                </a:solidFill>
              </a:rPr>
              <a:t>Eviter les mouvements inutiles, car ils favorisent la circulation de l’eau froide entre la combinaison et la peau (convection) </a:t>
            </a:r>
          </a:p>
          <a:p>
            <a:pPr>
              <a:lnSpc>
                <a:spcPct val="70000"/>
              </a:lnSpc>
            </a:pPr>
            <a:r>
              <a:rPr lang="fr-FR" sz="4300" b="0" i="0" u="none" strike="noStrike" baseline="0" dirty="0">
                <a:solidFill>
                  <a:srgbClr val="000000"/>
                </a:solidFill>
              </a:rPr>
              <a:t>Communication pendant la plongée (surveillance de la consommation) </a:t>
            </a:r>
          </a:p>
          <a:p>
            <a:pPr marL="0" indent="0">
              <a:lnSpc>
                <a:spcPct val="70000"/>
              </a:lnSpc>
              <a:buNone/>
            </a:pPr>
            <a:endParaRPr lang="fr-FR" sz="4300" b="0" i="0" u="none" strike="noStrike" baseline="0" dirty="0">
              <a:solidFill>
                <a:srgbClr val="000000"/>
              </a:solidFill>
            </a:endParaRPr>
          </a:p>
          <a:p>
            <a:pPr marL="0" indent="0">
              <a:lnSpc>
                <a:spcPct val="70000"/>
              </a:lnSpc>
              <a:buNone/>
            </a:pPr>
            <a:r>
              <a:rPr lang="fr-FR" sz="4300" b="1" i="0" u="none" strike="noStrike" baseline="0" dirty="0">
                <a:solidFill>
                  <a:srgbClr val="000000"/>
                </a:solidFill>
              </a:rPr>
              <a:t>Après la plongée </a:t>
            </a:r>
            <a:endParaRPr lang="fr-FR" sz="4300" b="0" i="0" u="none" strike="noStrike" baseline="0" dirty="0">
              <a:solidFill>
                <a:srgbClr val="000000"/>
              </a:solidFill>
            </a:endParaRPr>
          </a:p>
          <a:p>
            <a:pPr>
              <a:lnSpc>
                <a:spcPct val="70000"/>
              </a:lnSpc>
            </a:pPr>
            <a:r>
              <a:rPr lang="fr-FR" sz="4300" b="0" i="0" u="none" strike="noStrike" baseline="0" dirty="0">
                <a:solidFill>
                  <a:srgbClr val="000000"/>
                </a:solidFill>
              </a:rPr>
              <a:t>Se changer </a:t>
            </a:r>
          </a:p>
          <a:p>
            <a:pPr>
              <a:lnSpc>
                <a:spcPct val="70000"/>
              </a:lnSpc>
            </a:pPr>
            <a:r>
              <a:rPr lang="fr-FR" sz="4300" b="0" i="0" u="none" strike="noStrike" baseline="0" dirty="0">
                <a:solidFill>
                  <a:srgbClr val="000000"/>
                </a:solidFill>
              </a:rPr>
              <a:t>Se sécher, se couvrir </a:t>
            </a:r>
          </a:p>
          <a:p>
            <a:pPr>
              <a:lnSpc>
                <a:spcPct val="70000"/>
              </a:lnSpc>
            </a:pPr>
            <a:r>
              <a:rPr lang="fr-FR" sz="4300" b="0" i="0" u="none" strike="noStrike" baseline="0" dirty="0">
                <a:solidFill>
                  <a:srgbClr val="000000"/>
                </a:solidFill>
              </a:rPr>
              <a:t>Se protéger du vent </a:t>
            </a:r>
          </a:p>
          <a:p>
            <a:pPr>
              <a:lnSpc>
                <a:spcPct val="70000"/>
              </a:lnSpc>
            </a:pPr>
            <a:r>
              <a:rPr lang="fr-FR" sz="4300" b="0" i="0" u="none" strike="noStrike" baseline="0" dirty="0">
                <a:solidFill>
                  <a:srgbClr val="000000"/>
                </a:solidFill>
              </a:rPr>
              <a:t>Boissons chaudes </a:t>
            </a:r>
          </a:p>
          <a:p>
            <a:pPr>
              <a:lnSpc>
                <a:spcPct val="70000"/>
              </a:lnSpc>
            </a:pPr>
            <a:r>
              <a:rPr lang="fr-FR" sz="4300" b="0" i="0" u="none" strike="noStrike" baseline="0" dirty="0">
                <a:solidFill>
                  <a:srgbClr val="000000"/>
                </a:solidFill>
              </a:rPr>
              <a:t>Se réchauffer progressivement </a:t>
            </a:r>
          </a:p>
          <a:p>
            <a:endParaRPr lang="fr-FR" sz="1800" b="0" i="0" u="none" strike="noStrike" baseline="0" dirty="0">
              <a:solidFill>
                <a:srgbClr val="000000"/>
              </a:solidFill>
              <a:latin typeface="Courier New" panose="02070309020205020404" pitchFamily="49" charset="0"/>
            </a:endParaRPr>
          </a:p>
          <a:p>
            <a:pPr lvl="1">
              <a:lnSpc>
                <a:spcPct val="120000"/>
              </a:lnSpc>
            </a:pPr>
            <a:endParaRPr lang="fr-FR" sz="2000" dirty="0"/>
          </a:p>
        </p:txBody>
      </p:sp>
      <p:pic>
        <p:nvPicPr>
          <p:cNvPr id="5" name="Picture 2" descr="Plongée Sub Ivry">
            <a:extLst>
              <a:ext uri="{FF2B5EF4-FFF2-40B4-BE49-F238E27FC236}">
                <a16:creationId xmlns:a16="http://schemas.microsoft.com/office/drawing/2014/main" id="{20BE99F6-2F40-9DCF-53C7-4591877713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96" y="100289"/>
            <a:ext cx="1600441" cy="1497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2668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5" end="1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6" end="1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1985</Words>
  <Application>Microsoft Office PowerPoint</Application>
  <PresentationFormat>Grand écran</PresentationFormat>
  <Paragraphs>205</Paragraphs>
  <Slides>18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Aptos</vt:lpstr>
      <vt:lpstr>Arial</vt:lpstr>
      <vt:lpstr>Calibri</vt:lpstr>
      <vt:lpstr>Calibri Light</vt:lpstr>
      <vt:lpstr>Courier New</vt:lpstr>
      <vt:lpstr>Wingdings</vt:lpstr>
      <vt:lpstr>Thème Office</vt:lpstr>
      <vt:lpstr>Théorie PA-40</vt:lpstr>
      <vt:lpstr>Le froid en plongée  I. Généralités</vt:lpstr>
      <vt:lpstr>Le froid en plongée  II. Mécanismes</vt:lpstr>
      <vt:lpstr>Le froid en plongée  III. Conséquences et symptômes</vt:lpstr>
      <vt:lpstr>Le froid en plongée  III. Conséquences et symptômes</vt:lpstr>
      <vt:lpstr>Le froid en plongée  III. Conséquences et symptômes</vt:lpstr>
      <vt:lpstr>Le froid en plongée  IV. Facteurs favorisants</vt:lpstr>
      <vt:lpstr>Le froid en plongée  V. Risques</vt:lpstr>
      <vt:lpstr>Le froid en plongée  VI. Prévention</vt:lpstr>
      <vt:lpstr>Le froid en plongée  VII. Conduite à tenir</vt:lpstr>
      <vt:lpstr>Le froid en plongée  </vt:lpstr>
      <vt:lpstr>Déshydratation et plongée  I. L’eau et la vie</vt:lpstr>
      <vt:lpstr>Déshydratation et plongée  II. Diurèse d’immersion</vt:lpstr>
      <vt:lpstr>Déshydratation et plongée  III. Règle de bonne pratique </vt:lpstr>
      <vt:lpstr>Narcose</vt:lpstr>
      <vt:lpstr>Narcose – signes</vt:lpstr>
      <vt:lpstr>Narcose – conduite à tenir</vt:lpstr>
      <vt:lpstr>Narcose – prévention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dc:title>
  <dc:creator>Jean-Christophe BARREZ</dc:creator>
  <cp:lastModifiedBy>ncdecor</cp:lastModifiedBy>
  <cp:revision>43</cp:revision>
  <dcterms:created xsi:type="dcterms:W3CDTF">2024-01-23T18:58:22Z</dcterms:created>
  <dcterms:modified xsi:type="dcterms:W3CDTF">2026-02-02T13:44:10Z</dcterms:modified>
</cp:coreProperties>
</file>