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78" r:id="rId6"/>
    <p:sldId id="279" r:id="rId7"/>
    <p:sldId id="280" r:id="rId8"/>
    <p:sldId id="283" r:id="rId9"/>
    <p:sldId id="259" r:id="rId10"/>
    <p:sldId id="282" r:id="rId11"/>
    <p:sldId id="284" r:id="rId12"/>
    <p:sldId id="262" r:id="rId13"/>
    <p:sldId id="263" r:id="rId14"/>
    <p:sldId id="260" r:id="rId15"/>
    <p:sldId id="264" r:id="rId16"/>
    <p:sldId id="267" r:id="rId17"/>
    <p:sldId id="26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D862C8F-2B86-43C8-B10B-5A17AB7A0D40}">
          <p14:sldIdLst>
            <p14:sldId id="256"/>
            <p14:sldId id="275"/>
            <p14:sldId id="276"/>
            <p14:sldId id="277"/>
            <p14:sldId id="278"/>
            <p14:sldId id="279"/>
            <p14:sldId id="280"/>
            <p14:sldId id="283"/>
            <p14:sldId id="259"/>
            <p14:sldId id="282"/>
            <p14:sldId id="284"/>
            <p14:sldId id="262"/>
            <p14:sldId id="263"/>
            <p14:sldId id="260"/>
            <p14:sldId id="264"/>
            <p14:sldId id="267"/>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5" d="100"/>
          <a:sy n="165" d="100"/>
        </p:scale>
        <p:origin x="14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70128-5EAE-48D0-A42B-4BD9D69E4E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FFB9F8C-62EA-426F-9300-257A118B7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038A8B7-A965-4E49-944E-598EC2AB412A}"/>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5" name="Espace réservé du pied de page 4">
            <a:extLst>
              <a:ext uri="{FF2B5EF4-FFF2-40B4-BE49-F238E27FC236}">
                <a16:creationId xmlns:a16="http://schemas.microsoft.com/office/drawing/2014/main" id="{EB50677C-EDE8-4466-B3A6-493F7E7479E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661685D-FA16-4D65-B206-A2A630152E13}"/>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131181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8807D-4B4E-471B-A12F-0A3E42515E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008034-9325-42BB-90D8-F74039516C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DB868E-A4D0-484C-8EAB-74D50AFE0367}"/>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5" name="Espace réservé du pied de page 4">
            <a:extLst>
              <a:ext uri="{FF2B5EF4-FFF2-40B4-BE49-F238E27FC236}">
                <a16:creationId xmlns:a16="http://schemas.microsoft.com/office/drawing/2014/main" id="{9CB0B315-E0E5-445C-A6BB-C94FAE11D9E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C46A0A6-E30A-441E-A0EA-B58C20D82194}"/>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287896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82F2C9-7B21-431C-96FC-883DFFDB560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FC11056-EA54-493F-A362-B1D1C9B901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D20B6D-8B72-497F-A329-7A1A9A29073B}"/>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5" name="Espace réservé du pied de page 4">
            <a:extLst>
              <a:ext uri="{FF2B5EF4-FFF2-40B4-BE49-F238E27FC236}">
                <a16:creationId xmlns:a16="http://schemas.microsoft.com/office/drawing/2014/main" id="{7A5301D2-A6CA-47A9-86AC-1A1C402C8D7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0C14EF2-F809-4E56-9DFD-87F12B36158D}"/>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263185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ECC66-824F-4DD8-8CFC-81B274FE29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3899AF-A853-4871-875C-7897BDDDF98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F04B26-932E-47A4-867C-8C1A2C7D99F0}"/>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5" name="Espace réservé du pied de page 4">
            <a:extLst>
              <a:ext uri="{FF2B5EF4-FFF2-40B4-BE49-F238E27FC236}">
                <a16:creationId xmlns:a16="http://schemas.microsoft.com/office/drawing/2014/main" id="{B4C8CB92-DEDE-41FD-BA4D-1771C150517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228120D-0A52-428A-8DD6-168193795D32}"/>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163196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F250D5-1E56-4D34-9F15-CA2985DD1D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45D0089-E70D-45AC-B002-02877848E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4CF027B-76E0-4DC3-AD0C-E4A60623EFFD}"/>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5" name="Espace réservé du pied de page 4">
            <a:extLst>
              <a:ext uri="{FF2B5EF4-FFF2-40B4-BE49-F238E27FC236}">
                <a16:creationId xmlns:a16="http://schemas.microsoft.com/office/drawing/2014/main" id="{DE7287FE-C39C-436B-9B51-B9EA0CA3DA8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EA7B466-FFE2-4DC1-A40F-0CFAC6C8413A}"/>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391356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11F81-053F-46ED-B052-EF975FB0E3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A62D14-0942-4DEB-B20F-D1917F471E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73E319F-8141-42B7-A2A5-D1214C6932B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C6D0E22-AD50-46D3-9600-AE953A0B26A4}"/>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6" name="Espace réservé du pied de page 5">
            <a:extLst>
              <a:ext uri="{FF2B5EF4-FFF2-40B4-BE49-F238E27FC236}">
                <a16:creationId xmlns:a16="http://schemas.microsoft.com/office/drawing/2014/main" id="{0C9E9CE4-BD70-4D5D-94E6-7F2C71ACE1C3}"/>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CE128557-F85D-4D19-8CFD-AF0301A55BFE}"/>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374303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94B67-E0CE-4F83-83B9-A1264BFAF2C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761AB2-AB94-448E-B39E-93C8FBAFA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857FE1C-2E18-4435-BB87-355B60143CF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8725FB1-21BD-4470-BB36-5A0955D97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7D31C6-EFBD-4FCD-8216-7C45DC5F51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41C1F86-C444-4BA5-A1EA-70201936E631}"/>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8" name="Espace réservé du pied de page 7">
            <a:extLst>
              <a:ext uri="{FF2B5EF4-FFF2-40B4-BE49-F238E27FC236}">
                <a16:creationId xmlns:a16="http://schemas.microsoft.com/office/drawing/2014/main" id="{E6DDDD8D-86A6-4B3A-B4FF-E00811DED61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DD9C5EF-73D2-41E4-ACEC-9A0E1F7EAC23}"/>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63108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56717A-EFD7-480F-9B76-6EA9646B43A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8BB25E1-FE7F-4594-9D26-79573AECC5A6}"/>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4" name="Espace réservé du pied de page 3">
            <a:extLst>
              <a:ext uri="{FF2B5EF4-FFF2-40B4-BE49-F238E27FC236}">
                <a16:creationId xmlns:a16="http://schemas.microsoft.com/office/drawing/2014/main" id="{1A3C880F-4A6F-4188-898D-A8A02CF2B9FE}"/>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DBE48BD-C437-4405-9F79-F80BBDB5D619}"/>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425790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3377835-CDE1-4852-BB3D-083FE04DB675}"/>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3" name="Espace réservé du pied de page 2">
            <a:extLst>
              <a:ext uri="{FF2B5EF4-FFF2-40B4-BE49-F238E27FC236}">
                <a16:creationId xmlns:a16="http://schemas.microsoft.com/office/drawing/2014/main" id="{5FF7F325-DC2F-4834-8F20-DEFDCD10A1AB}"/>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DA09FB8-F0D5-442F-8A4C-973907B657AC}"/>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326993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3DB33-114C-4025-960B-66F5B797B2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6E65642-8A76-468E-920F-1D7FA6800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7D2ADB4-93A6-4D6F-8D9E-597F6F96C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6BB4345-C5A2-43E7-A868-2ED391160D11}"/>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6" name="Espace réservé du pied de page 5">
            <a:extLst>
              <a:ext uri="{FF2B5EF4-FFF2-40B4-BE49-F238E27FC236}">
                <a16:creationId xmlns:a16="http://schemas.microsoft.com/office/drawing/2014/main" id="{447C5B5C-4A24-4BED-AC93-C0FD86B4B97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9FB273B-090F-4F95-90D8-1C8D1CD70849}"/>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407728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6F374-22CC-4ECD-8140-E9163E127E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8F4D401-E2F7-4A54-BAA5-718A42CF2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F08A8E1D-CE74-4BB8-9833-9827EE97E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77A111A-25B0-40F8-803C-1E618E5716F1}"/>
              </a:ext>
            </a:extLst>
          </p:cNvPr>
          <p:cNvSpPr>
            <a:spLocks noGrp="1"/>
          </p:cNvSpPr>
          <p:nvPr>
            <p:ph type="dt" sz="half" idx="10"/>
          </p:nvPr>
        </p:nvSpPr>
        <p:spPr/>
        <p:txBody>
          <a:bodyPr/>
          <a:lstStyle/>
          <a:p>
            <a:fld id="{40874204-B24F-48E6-8889-6E10647CBB6C}" type="datetimeFigureOut">
              <a:rPr lang="fr-FR" smtClean="0"/>
              <a:t>20/02/2026</a:t>
            </a:fld>
            <a:endParaRPr lang="fr-FR" dirty="0"/>
          </a:p>
        </p:txBody>
      </p:sp>
      <p:sp>
        <p:nvSpPr>
          <p:cNvPr id="6" name="Espace réservé du pied de page 5">
            <a:extLst>
              <a:ext uri="{FF2B5EF4-FFF2-40B4-BE49-F238E27FC236}">
                <a16:creationId xmlns:a16="http://schemas.microsoft.com/office/drawing/2014/main" id="{0E9BDAC8-4046-4986-BB1A-C1EDC57658C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568CECB-F4E1-4145-AE28-BB152A30C15A}"/>
              </a:ext>
            </a:extLst>
          </p:cNvPr>
          <p:cNvSpPr>
            <a:spLocks noGrp="1"/>
          </p:cNvSpPr>
          <p:nvPr>
            <p:ph type="sldNum" sz="quarter" idx="12"/>
          </p:nvPr>
        </p:nvSpPr>
        <p:spPr/>
        <p:txBody>
          <a:bodyPr/>
          <a:lstStyle/>
          <a:p>
            <a:fld id="{89101325-06A1-493E-BF45-A86D55148728}" type="slidenum">
              <a:rPr lang="fr-FR" smtClean="0"/>
              <a:t>‹N°›</a:t>
            </a:fld>
            <a:endParaRPr lang="fr-FR" dirty="0"/>
          </a:p>
        </p:txBody>
      </p:sp>
    </p:spTree>
    <p:extLst>
      <p:ext uri="{BB962C8B-B14F-4D97-AF65-F5344CB8AC3E}">
        <p14:creationId xmlns:p14="http://schemas.microsoft.com/office/powerpoint/2010/main" val="40768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081ED4-1F46-4D37-BD57-F092F6819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3C59ED-D899-4EEF-9E48-1D80DD52D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D269A2-17BE-42A6-9CD4-DC6D5E7CA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4204-B24F-48E6-8889-6E10647CBB6C}" type="datetimeFigureOut">
              <a:rPr lang="fr-FR" smtClean="0"/>
              <a:t>20/02/2026</a:t>
            </a:fld>
            <a:endParaRPr lang="fr-FR" dirty="0"/>
          </a:p>
        </p:txBody>
      </p:sp>
      <p:sp>
        <p:nvSpPr>
          <p:cNvPr id="5" name="Espace réservé du pied de page 4">
            <a:extLst>
              <a:ext uri="{FF2B5EF4-FFF2-40B4-BE49-F238E27FC236}">
                <a16:creationId xmlns:a16="http://schemas.microsoft.com/office/drawing/2014/main" id="{C256FFD7-25A6-44C5-8D3D-425358754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914CB02D-4CEA-44DE-A8A4-7F9344F0A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01325-06A1-493E-BF45-A86D55148728}" type="slidenum">
              <a:rPr lang="fr-FR" smtClean="0"/>
              <a:t>‹N°›</a:t>
            </a:fld>
            <a:endParaRPr lang="fr-FR" dirty="0"/>
          </a:p>
        </p:txBody>
      </p:sp>
    </p:spTree>
    <p:extLst>
      <p:ext uri="{BB962C8B-B14F-4D97-AF65-F5344CB8AC3E}">
        <p14:creationId xmlns:p14="http://schemas.microsoft.com/office/powerpoint/2010/main" val="280146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FA36E-633C-48F1-965A-85DAFAB60C3E}"/>
              </a:ext>
            </a:extLst>
          </p:cNvPr>
          <p:cNvSpPr>
            <a:spLocks noGrp="1"/>
          </p:cNvSpPr>
          <p:nvPr>
            <p:ph type="ctrTitle"/>
          </p:nvPr>
        </p:nvSpPr>
        <p:spPr>
          <a:xfrm>
            <a:off x="1524000" y="1122363"/>
            <a:ext cx="9144000" cy="1706221"/>
          </a:xfrm>
        </p:spPr>
        <p:txBody>
          <a:bodyPr/>
          <a:lstStyle/>
          <a:p>
            <a:r>
              <a:rPr lang="fr-FR" dirty="0"/>
              <a:t>Théorie PA-40</a:t>
            </a:r>
          </a:p>
        </p:txBody>
      </p:sp>
      <p:sp>
        <p:nvSpPr>
          <p:cNvPr id="3" name="Sous-titre 2">
            <a:extLst>
              <a:ext uri="{FF2B5EF4-FFF2-40B4-BE49-F238E27FC236}">
                <a16:creationId xmlns:a16="http://schemas.microsoft.com/office/drawing/2014/main" id="{A85BD637-90E3-4385-8C97-55EFE38AF6C6}"/>
              </a:ext>
            </a:extLst>
          </p:cNvPr>
          <p:cNvSpPr>
            <a:spLocks noGrp="1"/>
          </p:cNvSpPr>
          <p:nvPr>
            <p:ph type="subTitle" idx="1"/>
          </p:nvPr>
        </p:nvSpPr>
        <p:spPr/>
        <p:txBody>
          <a:bodyPr>
            <a:normAutofit lnSpcReduction="10000"/>
          </a:bodyPr>
          <a:lstStyle/>
          <a:p>
            <a:r>
              <a:rPr lang="fr-FR" dirty="0"/>
              <a:t>Cours n°3 </a:t>
            </a:r>
          </a:p>
          <a:p>
            <a:r>
              <a:rPr lang="fr-FR" dirty="0"/>
              <a:t>Essoufflement</a:t>
            </a:r>
          </a:p>
          <a:p>
            <a:r>
              <a:rPr lang="fr-FR" dirty="0"/>
              <a:t>Désaturation</a:t>
            </a:r>
          </a:p>
          <a:p>
            <a:r>
              <a:rPr lang="fr-FR" dirty="0"/>
              <a:t>ADD</a:t>
            </a:r>
          </a:p>
        </p:txBody>
      </p:sp>
      <p:pic>
        <p:nvPicPr>
          <p:cNvPr id="5" name="Image 4">
            <a:extLst>
              <a:ext uri="{FF2B5EF4-FFF2-40B4-BE49-F238E27FC236}">
                <a16:creationId xmlns:a16="http://schemas.microsoft.com/office/drawing/2014/main" id="{EDB916FC-E4D7-47B6-8D7A-CFF57BB46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600" y="3414720"/>
            <a:ext cx="28800" cy="28560"/>
          </a:xfrm>
          <a:prstGeom prst="rect">
            <a:avLst/>
          </a:prstGeom>
        </p:spPr>
      </p:pic>
      <p:pic>
        <p:nvPicPr>
          <p:cNvPr id="4" name="Picture 2" descr="Plongée Sub Ivry">
            <a:extLst>
              <a:ext uri="{FF2B5EF4-FFF2-40B4-BE49-F238E27FC236}">
                <a16:creationId xmlns:a16="http://schemas.microsoft.com/office/drawing/2014/main" id="{BC624101-9D38-B899-7819-3207EC771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1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B457C5-E456-063D-41B6-0C6FB5A2565F}"/>
              </a:ext>
            </a:extLst>
          </p:cNvPr>
          <p:cNvSpPr>
            <a:spLocks noGrp="1"/>
          </p:cNvSpPr>
          <p:nvPr>
            <p:ph idx="1"/>
          </p:nvPr>
        </p:nvSpPr>
        <p:spPr>
          <a:xfrm>
            <a:off x="838200" y="1825625"/>
            <a:ext cx="6855135" cy="4351338"/>
          </a:xfrm>
        </p:spPr>
        <p:txBody>
          <a:bodyPr>
            <a:normAutofit fontScale="92500"/>
          </a:bodyPr>
          <a:lstStyle/>
          <a:p>
            <a:pPr marL="0" indent="0">
              <a:buNone/>
            </a:pPr>
            <a:r>
              <a:rPr lang="fr-FR" sz="2400" dirty="0"/>
              <a:t>Un modèle est la représentation simplifiée d’un phénomène complexe.</a:t>
            </a:r>
          </a:p>
          <a:p>
            <a:pPr marL="0" indent="0">
              <a:buNone/>
            </a:pPr>
            <a:endParaRPr lang="fr-FR" sz="2400" dirty="0"/>
          </a:p>
          <a:p>
            <a:pPr marL="0" indent="0">
              <a:buNone/>
            </a:pPr>
            <a:r>
              <a:rPr lang="fr-FR" sz="2400" dirty="0"/>
              <a:t>En plongée, les modèles de désaturation simplifient les réactions du corps humain face à la charge et à la décharge d’azote (et plus globalement des gaz inertes), sans pour autant en connaitre tous les tenants et aboutissants, mais avec des résultats suffisamment fiables.</a:t>
            </a:r>
          </a:p>
          <a:p>
            <a:pPr marL="0" indent="0">
              <a:buNone/>
            </a:pPr>
            <a:endParaRPr lang="fr-FR" sz="2400" dirty="0"/>
          </a:p>
          <a:p>
            <a:pPr marL="0" indent="0">
              <a:buNone/>
            </a:pPr>
            <a:r>
              <a:rPr lang="fr-FR" sz="2400" dirty="0"/>
              <a:t>S’ils fournissent des résultats satisfaisants dans une utilisation « classique », ils ne peuvent assurer une désaturation sûre à 100% des individus dans 100% des cas.</a:t>
            </a:r>
          </a:p>
        </p:txBody>
      </p:sp>
      <p:sp>
        <p:nvSpPr>
          <p:cNvPr id="4" name="Titre 1">
            <a:extLst>
              <a:ext uri="{FF2B5EF4-FFF2-40B4-BE49-F238E27FC236}">
                <a16:creationId xmlns:a16="http://schemas.microsoft.com/office/drawing/2014/main" id="{03201E12-503A-A53A-F51C-9E1EF725A836}"/>
              </a:ext>
            </a:extLst>
          </p:cNvPr>
          <p:cNvSpPr txBox="1">
            <a:spLocks/>
          </p:cNvSpPr>
          <p:nvPr/>
        </p:nvSpPr>
        <p:spPr>
          <a:xfrm>
            <a:off x="838200" y="365126"/>
            <a:ext cx="10515600" cy="1403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La désaturation - modèles</a:t>
            </a:r>
            <a:br>
              <a:rPr lang="fr-FR" dirty="0"/>
            </a:br>
            <a:r>
              <a:rPr lang="fr-FR" dirty="0"/>
              <a:t>	</a:t>
            </a:r>
          </a:p>
        </p:txBody>
      </p:sp>
      <p:pic>
        <p:nvPicPr>
          <p:cNvPr id="5" name="Picture 2" descr="Plongée Sub Ivry">
            <a:extLst>
              <a:ext uri="{FF2B5EF4-FFF2-40B4-BE49-F238E27FC236}">
                <a16:creationId xmlns:a16="http://schemas.microsoft.com/office/drawing/2014/main" id="{35C75806-9C79-5CC2-F8FC-3697A9AA9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9F955140-54D0-6308-9BB8-6B68DDB5BFE4}"/>
              </a:ext>
            </a:extLst>
          </p:cNvPr>
          <p:cNvPicPr>
            <a:picLocks noChangeAspect="1"/>
          </p:cNvPicPr>
          <p:nvPr/>
        </p:nvPicPr>
        <p:blipFill>
          <a:blip r:embed="rId3"/>
          <a:stretch>
            <a:fillRect/>
          </a:stretch>
        </p:blipFill>
        <p:spPr>
          <a:xfrm>
            <a:off x="7839957" y="2033125"/>
            <a:ext cx="4029880" cy="3431426"/>
          </a:xfrm>
          <a:prstGeom prst="rect">
            <a:avLst/>
          </a:prstGeom>
        </p:spPr>
      </p:pic>
      <p:sp>
        <p:nvSpPr>
          <p:cNvPr id="2" name="ZoneTexte 1">
            <a:extLst>
              <a:ext uri="{FF2B5EF4-FFF2-40B4-BE49-F238E27FC236}">
                <a16:creationId xmlns:a16="http://schemas.microsoft.com/office/drawing/2014/main" id="{FB563763-F5A2-A707-C2C7-4C5E14DCDDDA}"/>
              </a:ext>
            </a:extLst>
          </p:cNvPr>
          <p:cNvSpPr txBox="1"/>
          <p:nvPr/>
        </p:nvSpPr>
        <p:spPr>
          <a:xfrm>
            <a:off x="8518002" y="5653743"/>
            <a:ext cx="2835798" cy="523220"/>
          </a:xfrm>
          <a:prstGeom prst="rect">
            <a:avLst/>
          </a:prstGeom>
          <a:noFill/>
        </p:spPr>
        <p:txBody>
          <a:bodyPr wrap="square" rtlCol="0">
            <a:spAutoFit/>
          </a:bodyPr>
          <a:lstStyle/>
          <a:p>
            <a:pPr algn="ctr"/>
            <a:r>
              <a:rPr lang="fr-FR" sz="1400" dirty="0"/>
              <a:t>Exemple pour un modèle de désaturation  à 12 compartiments</a:t>
            </a:r>
          </a:p>
        </p:txBody>
      </p:sp>
    </p:spTree>
    <p:extLst>
      <p:ext uri="{BB962C8B-B14F-4D97-AF65-F5344CB8AC3E}">
        <p14:creationId xmlns:p14="http://schemas.microsoft.com/office/powerpoint/2010/main" val="255187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0365B-4615-71A0-7DB8-125F38E7461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8D5863-2E16-36BD-12A4-997B951C0D99}"/>
              </a:ext>
            </a:extLst>
          </p:cNvPr>
          <p:cNvSpPr>
            <a:spLocks noGrp="1"/>
          </p:cNvSpPr>
          <p:nvPr>
            <p:ph idx="1"/>
          </p:nvPr>
        </p:nvSpPr>
        <p:spPr>
          <a:xfrm>
            <a:off x="838201" y="1825625"/>
            <a:ext cx="6934200" cy="4351338"/>
          </a:xfrm>
        </p:spPr>
        <p:txBody>
          <a:bodyPr>
            <a:normAutofit fontScale="70000" lnSpcReduction="20000"/>
          </a:bodyPr>
          <a:lstStyle/>
          <a:p>
            <a:pPr marL="0" indent="0">
              <a:buNone/>
            </a:pPr>
            <a:r>
              <a:rPr lang="fr-FR" dirty="0"/>
              <a:t>La saturation et la désaturation sont symétriques : un même tissu sature et désature à la même vitesse.</a:t>
            </a:r>
          </a:p>
          <a:p>
            <a:pPr marL="0" indent="0">
              <a:buNone/>
            </a:pPr>
            <a:endParaRPr lang="fr-FR" dirty="0"/>
          </a:p>
          <a:p>
            <a:pPr marL="0" indent="0">
              <a:buNone/>
            </a:pPr>
            <a:r>
              <a:rPr lang="fr-FR" dirty="0"/>
              <a:t>Le seuil de sursaturation critique est le rapport entre la tension de d’azote tolérable par le tissu (sa saturation maximale supportable) et la pression absolue :</a:t>
            </a:r>
          </a:p>
          <a:p>
            <a:pPr marL="0" indent="0" algn="ctr">
              <a:buNone/>
            </a:pPr>
            <a:r>
              <a:rPr lang="fr-FR" dirty="0"/>
              <a:t>Sc x Pabs = TN2 max </a:t>
            </a:r>
          </a:p>
          <a:p>
            <a:pPr marL="0" indent="0" algn="ctr">
              <a:buNone/>
            </a:pPr>
            <a:endParaRPr lang="fr-FR" dirty="0"/>
          </a:p>
          <a:p>
            <a:pPr marL="0" indent="0">
              <a:buNone/>
            </a:pPr>
            <a:r>
              <a:rPr lang="fr-FR" dirty="0"/>
              <a:t>Le seuil de sursaturation critique d’un compartiment est la tension de l’azote au-delà de laquelle il reprend sa forme gazeuse</a:t>
            </a:r>
          </a:p>
          <a:p>
            <a:pPr lvl="1"/>
            <a:r>
              <a:rPr lang="fr-FR" dirty="0"/>
              <a:t>Tant que la saturation est sous le seuil, pas de palier.</a:t>
            </a:r>
          </a:p>
          <a:p>
            <a:pPr lvl="1"/>
            <a:r>
              <a:rPr lang="fr-FR" dirty="0"/>
              <a:t>Dès que la saturation atteint le seuil, le palier est obligatoire</a:t>
            </a:r>
          </a:p>
          <a:p>
            <a:pPr lvl="1"/>
            <a:r>
              <a:rPr lang="fr-FR" dirty="0"/>
              <a:t>Si la saturation dépasse le seuil, un dégazage anarchique peut se produire, la désaturation n’est plus contrôlée par l’organisme.</a:t>
            </a:r>
            <a:endParaRPr lang="fr-FR" sz="2000" dirty="0"/>
          </a:p>
        </p:txBody>
      </p:sp>
      <p:sp>
        <p:nvSpPr>
          <p:cNvPr id="4" name="Titre 1">
            <a:extLst>
              <a:ext uri="{FF2B5EF4-FFF2-40B4-BE49-F238E27FC236}">
                <a16:creationId xmlns:a16="http://schemas.microsoft.com/office/drawing/2014/main" id="{3D0A719D-C3F4-0B84-1900-B95A6BBE521A}"/>
              </a:ext>
            </a:extLst>
          </p:cNvPr>
          <p:cNvSpPr txBox="1">
            <a:spLocks/>
          </p:cNvSpPr>
          <p:nvPr/>
        </p:nvSpPr>
        <p:spPr>
          <a:xfrm>
            <a:off x="838200" y="365126"/>
            <a:ext cx="10515600" cy="1403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La désaturation - modèles</a:t>
            </a:r>
            <a:br>
              <a:rPr lang="fr-FR" dirty="0"/>
            </a:br>
            <a:r>
              <a:rPr lang="fr-FR" dirty="0"/>
              <a:t>	</a:t>
            </a:r>
          </a:p>
        </p:txBody>
      </p:sp>
      <p:pic>
        <p:nvPicPr>
          <p:cNvPr id="5" name="Picture 2" descr="Plongée Sub Ivry">
            <a:extLst>
              <a:ext uri="{FF2B5EF4-FFF2-40B4-BE49-F238E27FC236}">
                <a16:creationId xmlns:a16="http://schemas.microsoft.com/office/drawing/2014/main" id="{A48D7CA3-C0A7-96BB-BFC7-76702CDA4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0FE12699-FC06-9ABE-7AE4-5794A198FA5E}"/>
              </a:ext>
            </a:extLst>
          </p:cNvPr>
          <p:cNvPicPr>
            <a:picLocks noChangeAspect="1"/>
          </p:cNvPicPr>
          <p:nvPr/>
        </p:nvPicPr>
        <p:blipFill>
          <a:blip r:embed="rId3">
            <a:extLst>
              <a:ext uri="{28A0092B-C50C-407E-A947-70E740481C1C}">
                <a14:useLocalDpi xmlns:a14="http://schemas.microsoft.com/office/drawing/2010/main" val="0"/>
              </a:ext>
            </a:extLst>
          </a:blip>
          <a:srcRect b="12192"/>
          <a:stretch>
            <a:fillRect/>
          </a:stretch>
        </p:blipFill>
        <p:spPr>
          <a:xfrm>
            <a:off x="8480064" y="1825624"/>
            <a:ext cx="3284044" cy="3950143"/>
          </a:xfrm>
          <a:prstGeom prst="rect">
            <a:avLst/>
          </a:prstGeom>
        </p:spPr>
      </p:pic>
      <p:sp>
        <p:nvSpPr>
          <p:cNvPr id="2" name="ZoneTexte 1">
            <a:extLst>
              <a:ext uri="{FF2B5EF4-FFF2-40B4-BE49-F238E27FC236}">
                <a16:creationId xmlns:a16="http://schemas.microsoft.com/office/drawing/2014/main" id="{3CBF7EB2-BA01-EF06-9198-E6716D903914}"/>
              </a:ext>
            </a:extLst>
          </p:cNvPr>
          <p:cNvSpPr txBox="1"/>
          <p:nvPr/>
        </p:nvSpPr>
        <p:spPr>
          <a:xfrm>
            <a:off x="8762036" y="5833103"/>
            <a:ext cx="2835798" cy="523220"/>
          </a:xfrm>
          <a:prstGeom prst="rect">
            <a:avLst/>
          </a:prstGeom>
          <a:noFill/>
        </p:spPr>
        <p:txBody>
          <a:bodyPr wrap="square" rtlCol="0">
            <a:spAutoFit/>
          </a:bodyPr>
          <a:lstStyle/>
          <a:p>
            <a:pPr algn="ctr"/>
            <a:r>
              <a:rPr lang="fr-FR" sz="1400" dirty="0"/>
              <a:t>Exemple pour un modèle de désaturation  à 12 compartiments</a:t>
            </a:r>
          </a:p>
        </p:txBody>
      </p:sp>
    </p:spTree>
    <p:extLst>
      <p:ext uri="{BB962C8B-B14F-4D97-AF65-F5344CB8AC3E}">
        <p14:creationId xmlns:p14="http://schemas.microsoft.com/office/powerpoint/2010/main" val="281554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5BEE0-C361-4DBE-9536-ACDDEAC809C2}"/>
              </a:ext>
            </a:extLst>
          </p:cNvPr>
          <p:cNvSpPr>
            <a:spLocks noGrp="1"/>
          </p:cNvSpPr>
          <p:nvPr>
            <p:ph type="title"/>
          </p:nvPr>
        </p:nvSpPr>
        <p:spPr/>
        <p:txBody>
          <a:bodyPr/>
          <a:lstStyle/>
          <a:p>
            <a:r>
              <a:rPr lang="fr-FR" dirty="0"/>
              <a:t>Saturation</a:t>
            </a:r>
          </a:p>
        </p:txBody>
      </p:sp>
      <p:sp>
        <p:nvSpPr>
          <p:cNvPr id="3" name="Espace réservé du contenu 2">
            <a:extLst>
              <a:ext uri="{FF2B5EF4-FFF2-40B4-BE49-F238E27FC236}">
                <a16:creationId xmlns:a16="http://schemas.microsoft.com/office/drawing/2014/main" id="{B6B8EC4B-620C-43BC-BC73-1D1F8C2ED918}"/>
              </a:ext>
            </a:extLst>
          </p:cNvPr>
          <p:cNvSpPr>
            <a:spLocks noGrp="1"/>
          </p:cNvSpPr>
          <p:nvPr>
            <p:ph idx="1"/>
          </p:nvPr>
        </p:nvSpPr>
        <p:spPr>
          <a:xfrm>
            <a:off x="558799" y="1595890"/>
            <a:ext cx="5620789" cy="4572607"/>
          </a:xfrm>
        </p:spPr>
        <p:txBody>
          <a:bodyPr>
            <a:normAutofit fontScale="92500" lnSpcReduction="10000"/>
          </a:bodyPr>
          <a:lstStyle/>
          <a:p>
            <a:pPr>
              <a:lnSpc>
                <a:spcPct val="100000"/>
              </a:lnSpc>
            </a:pPr>
            <a:r>
              <a:rPr lang="fr-FR" sz="2000" dirty="0"/>
              <a:t>Quand la pression de l’air inspiré augmente, la quantité de gaz dissous dans l’organisme augmente.</a:t>
            </a:r>
          </a:p>
          <a:p>
            <a:pPr>
              <a:lnSpc>
                <a:spcPct val="100000"/>
              </a:lnSpc>
            </a:pPr>
            <a:r>
              <a:rPr lang="fr-FR" sz="2000" dirty="0">
                <a:effectLst/>
                <a:highlight>
                  <a:srgbClr val="FFFFFF"/>
                </a:highlight>
                <a:ea typeface="Arial" panose="020B0604020202020204" pitchFamily="34" charset="0"/>
              </a:rPr>
              <a:t>L’oxygène ne reste pas à l’état dissout mais est fixé à l’hémoglobine dans les globules rouges et transporté jusque dans les cellules ou il est utilisé pour la production d'énergie.</a:t>
            </a:r>
          </a:p>
          <a:p>
            <a:pPr>
              <a:lnSpc>
                <a:spcPct val="100000"/>
              </a:lnSpc>
            </a:pPr>
            <a:r>
              <a:rPr lang="fr-FR" sz="2000" dirty="0">
                <a:effectLst/>
                <a:ea typeface="Arial" panose="020B0604020202020204" pitchFamily="34" charset="0"/>
              </a:rPr>
              <a:t>L’azote, quant à lui, est simplement dissous dans le sang, qui le transporte passivement dans tout l’organisme. On dit que l’azote est un </a:t>
            </a:r>
            <a:r>
              <a:rPr lang="fr-FR" sz="2000" b="1" dirty="0">
                <a:effectLst/>
                <a:ea typeface="Arial" panose="020B0604020202020204" pitchFamily="34" charset="0"/>
              </a:rPr>
              <a:t>gaz neutre</a:t>
            </a:r>
            <a:r>
              <a:rPr lang="fr-FR" sz="2000" dirty="0">
                <a:effectLst/>
                <a:ea typeface="Arial" panose="020B0604020202020204" pitchFamily="34" charset="0"/>
              </a:rPr>
              <a:t> pour la respiration. Suivant la loi de Henry, il passe dans le sang en plus grande quantité que lorsque le plongeur est en surface. Par osmose, il est ensuite dissous dans tous les tissus, dans des proportions plus ou moins grandes et à une vitesse variable selon les tissus.</a:t>
            </a:r>
          </a:p>
          <a:p>
            <a:endParaRPr lang="fr-FR" sz="2000" dirty="0"/>
          </a:p>
        </p:txBody>
      </p:sp>
      <p:pic>
        <p:nvPicPr>
          <p:cNvPr id="6" name="Image 5">
            <a:extLst>
              <a:ext uri="{FF2B5EF4-FFF2-40B4-BE49-F238E27FC236}">
                <a16:creationId xmlns:a16="http://schemas.microsoft.com/office/drawing/2014/main" id="{93C75F77-8DE4-4B82-B0D4-8DB4E8497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296" y="1783871"/>
            <a:ext cx="5387215" cy="4572607"/>
          </a:xfrm>
          <a:prstGeom prst="rect">
            <a:avLst/>
          </a:prstGeom>
        </p:spPr>
      </p:pic>
      <p:pic>
        <p:nvPicPr>
          <p:cNvPr id="4" name="Picture 2" descr="Plongée Sub Ivry">
            <a:extLst>
              <a:ext uri="{FF2B5EF4-FFF2-40B4-BE49-F238E27FC236}">
                <a16:creationId xmlns:a16="http://schemas.microsoft.com/office/drawing/2014/main" id="{9A54C3BF-E8AD-1BBF-0DFA-F08D87181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6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8335B-7595-477D-BA17-E411BA1947F2}"/>
              </a:ext>
            </a:extLst>
          </p:cNvPr>
          <p:cNvSpPr>
            <a:spLocks noGrp="1"/>
          </p:cNvSpPr>
          <p:nvPr>
            <p:ph type="title"/>
          </p:nvPr>
        </p:nvSpPr>
        <p:spPr/>
        <p:txBody>
          <a:bodyPr/>
          <a:lstStyle/>
          <a:p>
            <a:r>
              <a:rPr lang="fr-FR" dirty="0"/>
              <a:t>Désaturation</a:t>
            </a:r>
          </a:p>
        </p:txBody>
      </p:sp>
      <p:sp>
        <p:nvSpPr>
          <p:cNvPr id="3" name="Espace réservé du contenu 2">
            <a:extLst>
              <a:ext uri="{FF2B5EF4-FFF2-40B4-BE49-F238E27FC236}">
                <a16:creationId xmlns:a16="http://schemas.microsoft.com/office/drawing/2014/main" id="{50D52DBE-4CA6-48BA-A1CF-D2BC6A299038}"/>
              </a:ext>
            </a:extLst>
          </p:cNvPr>
          <p:cNvSpPr>
            <a:spLocks noGrp="1"/>
          </p:cNvSpPr>
          <p:nvPr>
            <p:ph idx="1"/>
          </p:nvPr>
        </p:nvSpPr>
        <p:spPr>
          <a:xfrm>
            <a:off x="566651" y="1690688"/>
            <a:ext cx="5529349" cy="4351338"/>
          </a:xfrm>
        </p:spPr>
        <p:txBody>
          <a:bodyPr>
            <a:normAutofit/>
          </a:bodyPr>
          <a:lstStyle/>
          <a:p>
            <a:r>
              <a:rPr lang="fr-FR" sz="2000" dirty="0">
                <a:ea typeface="Arial" panose="020B0604020202020204" pitchFamily="34" charset="0"/>
              </a:rPr>
              <a:t>L</a:t>
            </a:r>
            <a:r>
              <a:rPr lang="fr-FR" sz="2000" dirty="0">
                <a:effectLst/>
                <a:ea typeface="Arial" panose="020B0604020202020204" pitchFamily="34" charset="0"/>
              </a:rPr>
              <a:t>orsque la pression ambiante diminue, l’azote dissous dans l’organisme à tendance à retrouver sa forme gazeuse. Des bulles minuscules se forment alors dans tous les tissus et en particulier dans le sang.</a:t>
            </a:r>
          </a:p>
          <a:p>
            <a:r>
              <a:rPr lang="fr-FR" sz="2000" dirty="0">
                <a:ea typeface="Arial" panose="020B0604020202020204" pitchFamily="34" charset="0"/>
              </a:rPr>
              <a:t>En temps normal (bonne condition physique, respect des procédures…), ces microbulles sont éliminées par la respiration.</a:t>
            </a:r>
            <a:endParaRPr lang="fr-FR" sz="2000" dirty="0">
              <a:effectLst/>
              <a:ea typeface="Arial" panose="020B0604020202020204" pitchFamily="34" charset="0"/>
            </a:endParaRPr>
          </a:p>
          <a:p>
            <a:r>
              <a:rPr lang="fr-FR" sz="2000" dirty="0">
                <a:ea typeface="Arial" panose="020B0604020202020204" pitchFamily="34" charset="0"/>
              </a:rPr>
              <a:t>Ces micro</a:t>
            </a:r>
            <a:r>
              <a:rPr lang="fr-FR" sz="2000" dirty="0">
                <a:effectLst/>
                <a:ea typeface="Arial" panose="020B0604020202020204" pitchFamily="34" charset="0"/>
              </a:rPr>
              <a:t>bulles peuvent grossir, s’accumuler, fusionner, former des amas et se fixer, elles peuvent empêcher la circulation sanguine et endommager des tissus. </a:t>
            </a:r>
            <a:r>
              <a:rPr lang="fr-FR" sz="2000" b="1" dirty="0">
                <a:effectLst/>
                <a:ea typeface="Arial" panose="020B0604020202020204" pitchFamily="34" charset="0"/>
              </a:rPr>
              <a:t>C’est l’accident de désaturation.</a:t>
            </a:r>
            <a:endParaRPr lang="fr-FR" sz="2000" b="1" dirty="0"/>
          </a:p>
        </p:txBody>
      </p:sp>
      <p:pic>
        <p:nvPicPr>
          <p:cNvPr id="6" name="Image 5">
            <a:extLst>
              <a:ext uri="{FF2B5EF4-FFF2-40B4-BE49-F238E27FC236}">
                <a16:creationId xmlns:a16="http://schemas.microsoft.com/office/drawing/2014/main" id="{A9833F96-2B7B-4CAE-972B-9CF5304BD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90688"/>
            <a:ext cx="5693664" cy="3663696"/>
          </a:xfrm>
          <a:prstGeom prst="rect">
            <a:avLst/>
          </a:prstGeom>
        </p:spPr>
      </p:pic>
      <p:pic>
        <p:nvPicPr>
          <p:cNvPr id="4" name="Picture 2" descr="Plongée Sub Ivry">
            <a:extLst>
              <a:ext uri="{FF2B5EF4-FFF2-40B4-BE49-F238E27FC236}">
                <a16:creationId xmlns:a16="http://schemas.microsoft.com/office/drawing/2014/main" id="{E0697F9E-0C0E-38FB-DC5D-FBB731F04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4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226D5-D905-45CC-95C3-3476FE193F56}"/>
              </a:ext>
            </a:extLst>
          </p:cNvPr>
          <p:cNvSpPr>
            <a:spLocks noGrp="1"/>
          </p:cNvSpPr>
          <p:nvPr>
            <p:ph type="title"/>
          </p:nvPr>
        </p:nvSpPr>
        <p:spPr/>
        <p:txBody>
          <a:bodyPr/>
          <a:lstStyle/>
          <a:p>
            <a:r>
              <a:rPr lang="fr-FR" dirty="0"/>
              <a:t>ADD - Symptômes</a:t>
            </a:r>
          </a:p>
        </p:txBody>
      </p:sp>
      <p:sp>
        <p:nvSpPr>
          <p:cNvPr id="3" name="Espace réservé du contenu 2">
            <a:extLst>
              <a:ext uri="{FF2B5EF4-FFF2-40B4-BE49-F238E27FC236}">
                <a16:creationId xmlns:a16="http://schemas.microsoft.com/office/drawing/2014/main" id="{B0828F61-CEF0-494E-ABB7-63DAF59C40D6}"/>
              </a:ext>
            </a:extLst>
          </p:cNvPr>
          <p:cNvSpPr>
            <a:spLocks noGrp="1"/>
          </p:cNvSpPr>
          <p:nvPr>
            <p:ph idx="1"/>
          </p:nvPr>
        </p:nvSpPr>
        <p:spPr/>
        <p:txBody>
          <a:bodyPr/>
          <a:lstStyle/>
          <a:p>
            <a:r>
              <a:rPr lang="fr-FR" sz="2000" dirty="0"/>
              <a:t>Démangeaisons, rougeurs</a:t>
            </a:r>
          </a:p>
          <a:p>
            <a:r>
              <a:rPr lang="fr-FR" sz="2000" dirty="0"/>
              <a:t>Comportement (introversion, mutisme…)</a:t>
            </a:r>
          </a:p>
          <a:p>
            <a:r>
              <a:rPr lang="fr-FR" sz="2000" dirty="0"/>
              <a:t>Malaise</a:t>
            </a:r>
          </a:p>
          <a:p>
            <a:r>
              <a:rPr lang="fr-FR" sz="2000" dirty="0"/>
              <a:t>Vertiges, vomissement</a:t>
            </a:r>
          </a:p>
          <a:p>
            <a:r>
              <a:rPr lang="fr-FR" sz="2000" dirty="0"/>
              <a:t>Douleurs aux articulations, migraine, difficulté à parler</a:t>
            </a:r>
          </a:p>
          <a:p>
            <a:r>
              <a:rPr lang="fr-FR" sz="2000" dirty="0"/>
              <a:t>Douleurs vives dans le bas du dos</a:t>
            </a:r>
          </a:p>
          <a:p>
            <a:r>
              <a:rPr lang="fr-FR" sz="2000" dirty="0"/>
              <a:t>Incapacités ou difficultés motrice</a:t>
            </a:r>
          </a:p>
          <a:p>
            <a:r>
              <a:rPr lang="fr-FR" sz="2000" dirty="0"/>
              <a:t>Difficulté d’uriner</a:t>
            </a:r>
          </a:p>
          <a:p>
            <a:r>
              <a:rPr lang="fr-FR" sz="2000" dirty="0"/>
              <a:t>Troubles cardio-respiratoires</a:t>
            </a:r>
          </a:p>
          <a:p>
            <a:endParaRPr lang="fr-FR" sz="2000" dirty="0"/>
          </a:p>
          <a:p>
            <a:endParaRPr lang="fr-FR" dirty="0"/>
          </a:p>
          <a:p>
            <a:endParaRPr lang="fr-FR" dirty="0"/>
          </a:p>
        </p:txBody>
      </p:sp>
      <p:pic>
        <p:nvPicPr>
          <p:cNvPr id="4" name="Picture 2" descr="Plongée Sub Ivry">
            <a:extLst>
              <a:ext uri="{FF2B5EF4-FFF2-40B4-BE49-F238E27FC236}">
                <a16:creationId xmlns:a16="http://schemas.microsoft.com/office/drawing/2014/main" id="{53A53666-085F-272A-1806-E63009CE3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7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BA06F-98A3-4527-AEFD-880F8E19E5B8}"/>
              </a:ext>
            </a:extLst>
          </p:cNvPr>
          <p:cNvSpPr>
            <a:spLocks noGrp="1"/>
          </p:cNvSpPr>
          <p:nvPr>
            <p:ph type="title"/>
          </p:nvPr>
        </p:nvSpPr>
        <p:spPr/>
        <p:txBody>
          <a:bodyPr/>
          <a:lstStyle/>
          <a:p>
            <a:r>
              <a:rPr lang="fr-FR" dirty="0"/>
              <a:t>ADD - Conduite à tenir</a:t>
            </a:r>
          </a:p>
        </p:txBody>
      </p:sp>
      <p:sp>
        <p:nvSpPr>
          <p:cNvPr id="3" name="Espace réservé du contenu 2">
            <a:extLst>
              <a:ext uri="{FF2B5EF4-FFF2-40B4-BE49-F238E27FC236}">
                <a16:creationId xmlns:a16="http://schemas.microsoft.com/office/drawing/2014/main" id="{BDE6A418-8478-40AF-958F-39DF3CA0D2CD}"/>
              </a:ext>
            </a:extLst>
          </p:cNvPr>
          <p:cNvSpPr>
            <a:spLocks noGrp="1"/>
          </p:cNvSpPr>
          <p:nvPr>
            <p:ph idx="1"/>
          </p:nvPr>
        </p:nvSpPr>
        <p:spPr/>
        <p:txBody>
          <a:bodyPr/>
          <a:lstStyle/>
          <a:p>
            <a:r>
              <a:rPr lang="fr-FR" dirty="0"/>
              <a:t>Prévenir le DP</a:t>
            </a:r>
          </a:p>
          <a:p>
            <a:r>
              <a:rPr lang="fr-FR" dirty="0"/>
              <a:t>Placer sous oxygène</a:t>
            </a:r>
          </a:p>
          <a:p>
            <a:r>
              <a:rPr lang="fr-FR" dirty="0"/>
              <a:t>Appeler les secours</a:t>
            </a:r>
          </a:p>
          <a:p>
            <a:r>
              <a:rPr lang="fr-FR" dirty="0"/>
              <a:t>Hydrater</a:t>
            </a:r>
          </a:p>
          <a:p>
            <a:r>
              <a:rPr lang="fr-FR" dirty="0"/>
              <a:t>Réchauffer</a:t>
            </a:r>
          </a:p>
          <a:p>
            <a:r>
              <a:rPr lang="fr-FR" dirty="0"/>
              <a:t>Surveiller les autres membres de la palanquée</a:t>
            </a:r>
          </a:p>
          <a:p>
            <a:endParaRPr lang="fr-FR" dirty="0"/>
          </a:p>
          <a:p>
            <a:endParaRPr lang="fr-FR" dirty="0"/>
          </a:p>
        </p:txBody>
      </p:sp>
      <p:pic>
        <p:nvPicPr>
          <p:cNvPr id="4" name="Picture 2" descr="Plongée Sub Ivry">
            <a:extLst>
              <a:ext uri="{FF2B5EF4-FFF2-40B4-BE49-F238E27FC236}">
                <a16:creationId xmlns:a16="http://schemas.microsoft.com/office/drawing/2014/main" id="{FC4169D8-ED10-3F1F-A090-B90CC8A72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F67B9-F53F-4009-823B-7166A70A43A2}"/>
              </a:ext>
            </a:extLst>
          </p:cNvPr>
          <p:cNvSpPr>
            <a:spLocks noGrp="1"/>
          </p:cNvSpPr>
          <p:nvPr>
            <p:ph type="title"/>
          </p:nvPr>
        </p:nvSpPr>
        <p:spPr/>
        <p:txBody>
          <a:bodyPr/>
          <a:lstStyle/>
          <a:p>
            <a:r>
              <a:rPr lang="fr-FR" dirty="0"/>
              <a:t>ADD - Prévention</a:t>
            </a:r>
          </a:p>
        </p:txBody>
      </p:sp>
      <p:sp>
        <p:nvSpPr>
          <p:cNvPr id="3" name="Espace réservé du contenu 2">
            <a:extLst>
              <a:ext uri="{FF2B5EF4-FFF2-40B4-BE49-F238E27FC236}">
                <a16:creationId xmlns:a16="http://schemas.microsoft.com/office/drawing/2014/main" id="{33C3D39F-C601-434A-90F2-037C1230DF7A}"/>
              </a:ext>
            </a:extLst>
          </p:cNvPr>
          <p:cNvSpPr>
            <a:spLocks noGrp="1"/>
          </p:cNvSpPr>
          <p:nvPr>
            <p:ph idx="1"/>
          </p:nvPr>
        </p:nvSpPr>
        <p:spPr>
          <a:xfrm>
            <a:off x="498764" y="1490133"/>
            <a:ext cx="10820400" cy="4686830"/>
          </a:xfrm>
        </p:spPr>
        <p:txBody>
          <a:bodyPr>
            <a:normAutofit/>
          </a:bodyPr>
          <a:lstStyle/>
          <a:p>
            <a:r>
              <a:rPr lang="fr-FR" dirty="0"/>
              <a:t>Bonne condition physique et psychique </a:t>
            </a:r>
          </a:p>
          <a:p>
            <a:r>
              <a:rPr lang="fr-FR" dirty="0"/>
              <a:t>Hydratation</a:t>
            </a:r>
          </a:p>
          <a:p>
            <a:r>
              <a:rPr lang="fr-FR" dirty="0"/>
              <a:t>Respect de la procédure de remontée (vitesses, durée des paliers)</a:t>
            </a:r>
          </a:p>
          <a:p>
            <a:r>
              <a:rPr lang="fr-FR" dirty="0"/>
              <a:t>Accroitre les paliers en cas de facteurs favorisants</a:t>
            </a:r>
          </a:p>
          <a:p>
            <a:r>
              <a:rPr lang="fr-FR" dirty="0"/>
              <a:t>Equipement adapté et maitrisé (gilet, lestage)</a:t>
            </a:r>
          </a:p>
          <a:p>
            <a:r>
              <a:rPr lang="fr-FR" dirty="0"/>
              <a:t>Eviter les profils et comportements à risque (yoyo, profil inversé)</a:t>
            </a:r>
          </a:p>
          <a:p>
            <a:r>
              <a:rPr lang="fr-FR" dirty="0"/>
              <a:t>Pas d’effort violent, pas d’apnée après une plongée</a:t>
            </a:r>
          </a:p>
          <a:p>
            <a:r>
              <a:rPr lang="fr-FR" dirty="0"/>
              <a:t>Ne pas de monter en altitude ou prendre l’avion après une plongée</a:t>
            </a:r>
          </a:p>
        </p:txBody>
      </p:sp>
      <p:pic>
        <p:nvPicPr>
          <p:cNvPr id="4" name="Picture 2" descr="Plongée Sub Ivry">
            <a:extLst>
              <a:ext uri="{FF2B5EF4-FFF2-40B4-BE49-F238E27FC236}">
                <a16:creationId xmlns:a16="http://schemas.microsoft.com/office/drawing/2014/main" id="{A9FB5126-5E23-F8FA-1035-2EFCC7C69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A8F97-249D-4A39-9768-31E0C0B6BD91}"/>
              </a:ext>
            </a:extLst>
          </p:cNvPr>
          <p:cNvSpPr>
            <a:spLocks noGrp="1"/>
          </p:cNvSpPr>
          <p:nvPr>
            <p:ph type="title"/>
          </p:nvPr>
        </p:nvSpPr>
        <p:spPr/>
        <p:txBody>
          <a:bodyPr/>
          <a:lstStyle/>
          <a:p>
            <a:r>
              <a:rPr lang="fr-FR" dirty="0"/>
              <a:t>FOP, un facteur favorisant</a:t>
            </a:r>
          </a:p>
        </p:txBody>
      </p:sp>
      <p:sp>
        <p:nvSpPr>
          <p:cNvPr id="3" name="Espace réservé du contenu 2">
            <a:extLst>
              <a:ext uri="{FF2B5EF4-FFF2-40B4-BE49-F238E27FC236}">
                <a16:creationId xmlns:a16="http://schemas.microsoft.com/office/drawing/2014/main" id="{832105A4-A37F-47C5-8BFE-3A76A5CC63BC}"/>
              </a:ext>
            </a:extLst>
          </p:cNvPr>
          <p:cNvSpPr>
            <a:spLocks noGrp="1"/>
          </p:cNvSpPr>
          <p:nvPr>
            <p:ph idx="1"/>
          </p:nvPr>
        </p:nvSpPr>
        <p:spPr>
          <a:xfrm>
            <a:off x="838200" y="1825625"/>
            <a:ext cx="6062133" cy="4431242"/>
          </a:xfrm>
        </p:spPr>
        <p:txBody>
          <a:bodyPr>
            <a:normAutofit/>
          </a:bodyPr>
          <a:lstStyle/>
          <a:p>
            <a:pPr marL="0" indent="0">
              <a:buNone/>
            </a:pPr>
            <a:r>
              <a:rPr lang="fr-FR" sz="2000" dirty="0">
                <a:effectLst/>
                <a:latin typeface="Arial" panose="020B0604020202020204" pitchFamily="34" charset="0"/>
                <a:ea typeface="Arial" panose="020B0604020202020204" pitchFamily="34" charset="0"/>
              </a:rPr>
              <a:t>Le foramen ovale est un passage entre les oreillettes court-circuitant la petite circulation pendant la vie fœtale. Après la naissance ce passage se ferme du fait de la différence de pression entre les oreillettes provoquée par la respiration. Après quelques mois, le passage est, normalement, définitivement fermé, mais certaines personnes ont une fragilité du foramen. Sous l’effet d’un effort important,  il peut alors se rouvrir et permettre le passage de bulles d’air, réintroduites dans la grande circulation au lieu d’être évacuées par les poumons.</a:t>
            </a:r>
            <a:endParaRPr lang="fr-FR" sz="2000" dirty="0"/>
          </a:p>
        </p:txBody>
      </p:sp>
      <p:pic>
        <p:nvPicPr>
          <p:cNvPr id="5" name="Image 4">
            <a:extLst>
              <a:ext uri="{FF2B5EF4-FFF2-40B4-BE49-F238E27FC236}">
                <a16:creationId xmlns:a16="http://schemas.microsoft.com/office/drawing/2014/main" id="{6FB73437-F1B3-413B-8DF2-B277B10CFC6E}"/>
              </a:ext>
            </a:extLst>
          </p:cNvPr>
          <p:cNvPicPr>
            <a:picLocks noChangeAspect="1"/>
          </p:cNvPicPr>
          <p:nvPr/>
        </p:nvPicPr>
        <p:blipFill rotWithShape="1">
          <a:blip r:embed="rId2">
            <a:extLst>
              <a:ext uri="{28A0092B-C50C-407E-A947-70E740481C1C}">
                <a14:useLocalDpi xmlns:a14="http://schemas.microsoft.com/office/drawing/2010/main" val="0"/>
              </a:ext>
            </a:extLst>
          </a:blip>
          <a:srcRect l="1494" t="1219" r="1944" b="4567"/>
          <a:stretch/>
        </p:blipFill>
        <p:spPr>
          <a:xfrm>
            <a:off x="7704667" y="1388533"/>
            <a:ext cx="3894666" cy="4868334"/>
          </a:xfrm>
          <a:prstGeom prst="rect">
            <a:avLst/>
          </a:prstGeom>
        </p:spPr>
      </p:pic>
      <p:pic>
        <p:nvPicPr>
          <p:cNvPr id="4" name="Picture 2" descr="Plongée Sub Ivry">
            <a:extLst>
              <a:ext uri="{FF2B5EF4-FFF2-40B4-BE49-F238E27FC236}">
                <a16:creationId xmlns:a16="http://schemas.microsoft.com/office/drawing/2014/main" id="{8E19342B-98B0-0701-A9A2-A9D1BBC6F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9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373D-858F-3489-6ABB-DA62B274399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843D9B-BC77-BEE5-D585-10A5168BD79B}"/>
              </a:ext>
            </a:extLst>
          </p:cNvPr>
          <p:cNvSpPr>
            <a:spLocks noGrp="1"/>
          </p:cNvSpPr>
          <p:nvPr>
            <p:ph type="title"/>
          </p:nvPr>
        </p:nvSpPr>
        <p:spPr>
          <a:xfrm>
            <a:off x="838200" y="365126"/>
            <a:ext cx="9978342" cy="1041198"/>
          </a:xfrm>
        </p:spPr>
        <p:txBody>
          <a:bodyPr>
            <a:normAutofit/>
          </a:bodyPr>
          <a:lstStyle/>
          <a:p>
            <a:r>
              <a:rPr lang="fr-FR" dirty="0"/>
              <a:t>S’il  te plait, raconte-moi une histoire !</a:t>
            </a:r>
          </a:p>
        </p:txBody>
      </p:sp>
      <p:sp>
        <p:nvSpPr>
          <p:cNvPr id="5" name="Espace réservé du contenu 4">
            <a:extLst>
              <a:ext uri="{FF2B5EF4-FFF2-40B4-BE49-F238E27FC236}">
                <a16:creationId xmlns:a16="http://schemas.microsoft.com/office/drawing/2014/main" id="{DCBC2CFD-D01B-2740-14D7-101132882E4F}"/>
              </a:ext>
            </a:extLst>
          </p:cNvPr>
          <p:cNvSpPr>
            <a:spLocks noGrp="1"/>
          </p:cNvSpPr>
          <p:nvPr>
            <p:ph idx="1"/>
          </p:nvPr>
        </p:nvSpPr>
        <p:spPr>
          <a:xfrm>
            <a:off x="838200" y="1825625"/>
            <a:ext cx="9978342" cy="3163064"/>
          </a:xfrm>
        </p:spPr>
        <p:txBody>
          <a:bodyPr>
            <a:normAutofit/>
          </a:bodyPr>
          <a:lstStyle/>
          <a:p>
            <a:r>
              <a:rPr lang="fr-FR" sz="1600" dirty="0"/>
              <a:t>Petite plongée sur une épave en pleine eau</a:t>
            </a:r>
          </a:p>
          <a:p>
            <a:r>
              <a:rPr lang="fr-FR" sz="1600" dirty="0"/>
              <a:t>Vous descendez le long du bout</a:t>
            </a:r>
          </a:p>
          <a:p>
            <a:r>
              <a:rPr lang="fr-FR" sz="1600" dirty="0"/>
              <a:t>Arriver à  ~36 mètres, vous décidez de lâcher le bout pour rejoindre l’épave</a:t>
            </a:r>
          </a:p>
          <a:p>
            <a:r>
              <a:rPr lang="fr-FR" sz="1600" dirty="0"/>
              <a:t>Il y a un courant important contre vous et vous forcez votre palmage pour rejoindre l’épave</a:t>
            </a:r>
          </a:p>
          <a:p>
            <a:r>
              <a:rPr lang="fr-FR" sz="1600" dirty="0"/>
              <a:t>Une fois arrivé sur l’épave vous vous retournez et ne voyez pas votre binôme, vous levez la tête et vous le voyez remonter rapidement à la surface.</a:t>
            </a:r>
          </a:p>
          <a:p>
            <a:pPr marL="457200" indent="-457200">
              <a:buFont typeface="+mj-lt"/>
              <a:buAutoNum type="arabicPeriod"/>
            </a:pPr>
            <a:endParaRPr lang="fr-FR" sz="1200" dirty="0"/>
          </a:p>
          <a:p>
            <a:pPr marL="0" indent="0" algn="ctr">
              <a:buNone/>
            </a:pPr>
            <a:r>
              <a:rPr lang="fr-FR" sz="2000" b="1" dirty="0"/>
              <a:t>Que s’est-il passé ?</a:t>
            </a:r>
          </a:p>
          <a:p>
            <a:pPr marL="0" indent="0">
              <a:buNone/>
            </a:pPr>
            <a:endParaRPr lang="fr-FR" sz="1200" dirty="0"/>
          </a:p>
        </p:txBody>
      </p:sp>
      <p:pic>
        <p:nvPicPr>
          <p:cNvPr id="3" name="Picture 2" descr="Plongée Sub Ivry">
            <a:extLst>
              <a:ext uri="{FF2B5EF4-FFF2-40B4-BE49-F238E27FC236}">
                <a16:creationId xmlns:a16="http://schemas.microsoft.com/office/drawing/2014/main" id="{5D588E87-9EDE-CFB0-4B36-412CF37A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1019B-1ECF-2A3B-E46E-4A496FD2B08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55734B2-61DF-D706-7926-24CB7D302ACD}"/>
              </a:ext>
            </a:extLst>
          </p:cNvPr>
          <p:cNvSpPr>
            <a:spLocks noGrp="1"/>
          </p:cNvSpPr>
          <p:nvPr>
            <p:ph type="title"/>
          </p:nvPr>
        </p:nvSpPr>
        <p:spPr>
          <a:xfrm>
            <a:off x="838200" y="373637"/>
            <a:ext cx="9978342" cy="1041198"/>
          </a:xfrm>
        </p:spPr>
        <p:txBody>
          <a:bodyPr>
            <a:normAutofit/>
          </a:bodyPr>
          <a:lstStyle/>
          <a:p>
            <a:r>
              <a:rPr lang="fr-FR" dirty="0"/>
              <a:t>L’Essoufflement – Qu'est-ce que c’est ?</a:t>
            </a:r>
          </a:p>
        </p:txBody>
      </p:sp>
      <p:sp>
        <p:nvSpPr>
          <p:cNvPr id="5" name="Espace réservé du contenu 4">
            <a:extLst>
              <a:ext uri="{FF2B5EF4-FFF2-40B4-BE49-F238E27FC236}">
                <a16:creationId xmlns:a16="http://schemas.microsoft.com/office/drawing/2014/main" id="{7BAEFA88-554C-B6E5-84B8-989797E6FAEA}"/>
              </a:ext>
            </a:extLst>
          </p:cNvPr>
          <p:cNvSpPr>
            <a:spLocks noGrp="1"/>
          </p:cNvSpPr>
          <p:nvPr>
            <p:ph idx="1"/>
          </p:nvPr>
        </p:nvSpPr>
        <p:spPr>
          <a:xfrm>
            <a:off x="838200" y="1825625"/>
            <a:ext cx="10918371" cy="2889810"/>
          </a:xfrm>
        </p:spPr>
        <p:txBody>
          <a:bodyPr>
            <a:normAutofit/>
          </a:bodyPr>
          <a:lstStyle/>
          <a:p>
            <a:pPr>
              <a:lnSpc>
                <a:spcPct val="115000"/>
              </a:lnSpc>
              <a:spcAft>
                <a:spcPts val="1000"/>
              </a:spcAft>
            </a:pPr>
            <a:r>
              <a:rPr lang="fr-FR" sz="2000" dirty="0">
                <a:effectLst/>
                <a:ea typeface="Calibri" panose="020F0502020204030204" pitchFamily="34" charset="0"/>
                <a:cs typeface="ArialMT"/>
              </a:rPr>
              <a:t>L'essoufflement (ou hypercapnie) est dû à une élimination insuffisante du CO² par la ventilation</a:t>
            </a:r>
          </a:p>
          <a:p>
            <a:pPr>
              <a:lnSpc>
                <a:spcPct val="115000"/>
              </a:lnSpc>
              <a:spcAft>
                <a:spcPts val="1000"/>
              </a:spcAft>
            </a:pPr>
            <a:r>
              <a:rPr lang="fr-FR" sz="2000" dirty="0">
                <a:effectLst/>
                <a:ea typeface="Calibri" panose="020F0502020204030204" pitchFamily="34" charset="0"/>
                <a:cs typeface="ArialMT"/>
              </a:rPr>
              <a:t>Un essoufflement peut avoir de grave conséquence en plongée et provoquer ou aggraver d'autres accidents.</a:t>
            </a:r>
          </a:p>
          <a:p>
            <a:pPr>
              <a:lnSpc>
                <a:spcPct val="115000"/>
              </a:lnSpc>
              <a:spcAft>
                <a:spcPts val="1000"/>
              </a:spcAft>
            </a:pPr>
            <a:r>
              <a:rPr lang="fr-FR" sz="2000" b="1" dirty="0">
                <a:effectLst/>
                <a:ea typeface="Times New Roman" panose="02020603050405020304" pitchFamily="18" charset="0"/>
                <a:cs typeface="Calibri" panose="020F0502020204030204" pitchFamily="34" charset="0"/>
              </a:rPr>
              <a:t>L'essoufflement et ses conséquences sont à l'origine de la plupart des accidents en plongée profonde</a:t>
            </a:r>
            <a:endParaRPr lang="fr-FR" sz="2000" b="1" dirty="0">
              <a:effectLst/>
              <a:ea typeface="Calibri" panose="020F0502020204030204" pitchFamily="34" charset="0"/>
              <a:cs typeface="Times New Roman" panose="02020603050405020304" pitchFamily="18" charset="0"/>
            </a:endParaRPr>
          </a:p>
          <a:p>
            <a:pPr marL="0" indent="0">
              <a:buNone/>
            </a:pPr>
            <a:endParaRPr lang="fr-FR" sz="1200" dirty="0"/>
          </a:p>
        </p:txBody>
      </p:sp>
      <p:pic>
        <p:nvPicPr>
          <p:cNvPr id="3" name="Picture 2" descr="Plongée Sub Ivry">
            <a:extLst>
              <a:ext uri="{FF2B5EF4-FFF2-40B4-BE49-F238E27FC236}">
                <a16:creationId xmlns:a16="http://schemas.microsoft.com/office/drawing/2014/main" id="{93E088AF-9A1F-3833-20E1-D0521CAAA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46F90-5B80-28CC-45DD-5654EE0914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970EA0-96B4-E54C-3699-FAC485488EDC}"/>
              </a:ext>
            </a:extLst>
          </p:cNvPr>
          <p:cNvSpPr>
            <a:spLocks noGrp="1"/>
          </p:cNvSpPr>
          <p:nvPr>
            <p:ph type="title"/>
          </p:nvPr>
        </p:nvSpPr>
        <p:spPr>
          <a:xfrm>
            <a:off x="838200" y="144589"/>
            <a:ext cx="9978342" cy="1041198"/>
          </a:xfrm>
        </p:spPr>
        <p:txBody>
          <a:bodyPr>
            <a:normAutofit/>
          </a:bodyPr>
          <a:lstStyle/>
          <a:p>
            <a:r>
              <a:rPr lang="fr-FR" dirty="0"/>
              <a:t>L’Essoufflement – Mécanisme</a:t>
            </a:r>
          </a:p>
        </p:txBody>
      </p:sp>
      <p:sp>
        <p:nvSpPr>
          <p:cNvPr id="5" name="Espace réservé du contenu 4">
            <a:extLst>
              <a:ext uri="{FF2B5EF4-FFF2-40B4-BE49-F238E27FC236}">
                <a16:creationId xmlns:a16="http://schemas.microsoft.com/office/drawing/2014/main" id="{598FCDAC-09CB-F3F3-0649-A6D1F38E14C5}"/>
              </a:ext>
            </a:extLst>
          </p:cNvPr>
          <p:cNvSpPr>
            <a:spLocks noGrp="1"/>
          </p:cNvSpPr>
          <p:nvPr>
            <p:ph idx="1"/>
          </p:nvPr>
        </p:nvSpPr>
        <p:spPr>
          <a:xfrm>
            <a:off x="-1" y="1084242"/>
            <a:ext cx="7767851" cy="5773758"/>
          </a:xfrm>
        </p:spPr>
        <p:txBody>
          <a:bodyPr>
            <a:normAutofit fontScale="85000" lnSpcReduction="20000"/>
          </a:bodyPr>
          <a:lstStyle/>
          <a:p>
            <a:pPr marL="342900" indent="-342900">
              <a:buFont typeface="+mj-lt"/>
              <a:buAutoNum type="alphaLcParenR"/>
            </a:pPr>
            <a:r>
              <a:rPr lang="fr-FR" sz="1800" dirty="0">
                <a:latin typeface="Calibri" panose="020F0502020204030204" pitchFamily="34" charset="0"/>
                <a:ea typeface="Calibri" panose="020F0502020204030204" pitchFamily="34" charset="0"/>
                <a:cs typeface="Times New Roman" panose="02020603050405020304" pitchFamily="18" charset="0"/>
              </a:rPr>
              <a:t>V</a:t>
            </a:r>
            <a:r>
              <a:rPr lang="fr-FR" sz="1800" dirty="0">
                <a:effectLst/>
                <a:latin typeface="Calibri" panose="020F0502020204030204" pitchFamily="34" charset="0"/>
                <a:ea typeface="Calibri" panose="020F0502020204030204" pitchFamily="34" charset="0"/>
                <a:cs typeface="Times New Roman" panose="02020603050405020304" pitchFamily="18" charset="0"/>
              </a:rPr>
              <a:t>entilation et CO2</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La pression partielle de CO2 (PPCO2) dans l’air que nous expirons est de ~</a:t>
            </a:r>
            <a:r>
              <a:rPr lang="fr-FR" sz="1400" dirty="0">
                <a:latin typeface="Calibri" panose="020F0502020204030204" pitchFamily="34" charset="0"/>
                <a:ea typeface="Calibri" panose="020F0502020204030204" pitchFamily="34" charset="0"/>
                <a:cs typeface="Times New Roman" panose="02020603050405020304" pitchFamily="18" charset="0"/>
              </a:rPr>
              <a:t>0,05</a:t>
            </a:r>
            <a:r>
              <a:rPr lang="fr-FR" sz="1400" dirty="0">
                <a:effectLst/>
                <a:latin typeface="Calibri" panose="020F0502020204030204" pitchFamily="34" charset="0"/>
                <a:ea typeface="Calibri" panose="020F0502020204030204" pitchFamily="34" charset="0"/>
                <a:cs typeface="Times New Roman" panose="02020603050405020304" pitchFamily="18" charset="0"/>
              </a:rPr>
              <a:t>, il est le résultat de notre métabolisme, nous transformons ~</a:t>
            </a:r>
            <a:r>
              <a:rPr lang="fr-FR" sz="1400" dirty="0">
                <a:latin typeface="Calibri" panose="020F0502020204030204" pitchFamily="34" charset="0"/>
                <a:ea typeface="Calibri" panose="020F0502020204030204" pitchFamily="34" charset="0"/>
                <a:cs typeface="Times New Roman" panose="02020603050405020304" pitchFamily="18" charset="0"/>
              </a:rPr>
              <a:t>0,05 de PPO2</a:t>
            </a:r>
            <a:r>
              <a:rPr lang="fr-FR" sz="1400" dirty="0">
                <a:effectLst/>
                <a:latin typeface="Calibri" panose="020F0502020204030204" pitchFamily="34" charset="0"/>
                <a:ea typeface="Calibri" panose="020F0502020204030204" pitchFamily="34" charset="0"/>
                <a:cs typeface="Times New Roman" panose="02020603050405020304" pitchFamily="18" charset="0"/>
              </a:rPr>
              <a:t> inspiré en ~0,05 PPCO2, cela ne varie pas avec la profondeur.</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En cas d’effort, nous consommons plus d’O2 et donc produisons plus de CO2, le corps va donc augmenter le rythme de la ventilation pour apporter plus d’O2 et éliminer le CO2.</a:t>
            </a:r>
          </a:p>
          <a:p>
            <a:pPr marL="342900" indent="-342900">
              <a:buFont typeface="+mj-lt"/>
              <a:buAutoNum type="alphaL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Ventilation en plongée</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 espace mort (détendeur) =&gt; ↑ fréquence ventilatoire</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Reflux central de la circulation sanguine (apesanteur en immersion) =&gt; ↑ travail ventilatoire</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 densité de l’air =&gt; ↑ travail ventilatoire</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 résistance inspiratoire et expiratoire =&gt; ↑ travail ventilatoire (expiration active)</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 VEMS (volume expiratoire maximal par seconde) =&gt; insuffisance respiratoire à l’effort</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 stress, surtout chez les débutants =&gt; réflexe inspiratoire</a:t>
            </a:r>
          </a:p>
          <a:p>
            <a:pPr lvl="1"/>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fr-FR" sz="1400" b="1" dirty="0">
                <a:latin typeface="Calibri" panose="020F0502020204030204" pitchFamily="34" charset="0"/>
                <a:ea typeface="Calibri" panose="020F0502020204030204" pitchFamily="34" charset="0"/>
                <a:cs typeface="Times New Roman" panose="02020603050405020304" pitchFamily="18" charset="0"/>
              </a:rPr>
              <a:t>La plongée provoque un effort supplémentaire à la ventilation</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fr-FR" sz="1900" dirty="0">
                <a:solidFill>
                  <a:srgbClr val="000000"/>
                </a:solidFill>
                <a:effectLst/>
                <a:ea typeface="Calibri" panose="020F0502020204030204" pitchFamily="34" charset="0"/>
                <a:cs typeface="CIDFont+F1"/>
              </a:rPr>
              <a:t>Facteurs augmentant la production de CO2 </a:t>
            </a:r>
            <a:r>
              <a:rPr lang="fr-FR" sz="1900" dirty="0">
                <a:solidFill>
                  <a:srgbClr val="000000"/>
                </a:solidFill>
                <a:effectLst/>
                <a:ea typeface="Calibri" panose="020F0502020204030204" pitchFamily="34" charset="0"/>
                <a:cs typeface="CIDFont+F4"/>
              </a:rPr>
              <a:t>:</a:t>
            </a:r>
            <a:endParaRPr lang="fr-FR" sz="1900" dirty="0">
              <a:effectLst/>
              <a:ea typeface="Calibri" panose="020F0502020204030204" pitchFamily="34" charset="0"/>
              <a:cs typeface="CIDFont+F2"/>
            </a:endParaRPr>
          </a:p>
          <a:p>
            <a:pPr lvl="1">
              <a:lnSpc>
                <a:spcPct val="115000"/>
              </a:lnSpc>
            </a:pPr>
            <a:r>
              <a:rPr lang="fr-FR" sz="1600" dirty="0">
                <a:solidFill>
                  <a:srgbClr val="000000"/>
                </a:solidFill>
                <a:effectLst/>
                <a:ea typeface="Calibri" panose="020F0502020204030204" pitchFamily="34" charset="0"/>
                <a:cs typeface="CIDFont+F4"/>
              </a:rPr>
              <a:t>Efforts :</a:t>
            </a:r>
            <a:endParaRPr lang="fr-FR" sz="1600" dirty="0">
              <a:effectLst/>
              <a:ea typeface="Calibri" panose="020F0502020204030204" pitchFamily="34" charset="0"/>
              <a:cs typeface="CIDFont+F2"/>
            </a:endParaRPr>
          </a:p>
          <a:p>
            <a:pPr lvl="2">
              <a:lnSpc>
                <a:spcPct val="115000"/>
              </a:lnSpc>
            </a:pPr>
            <a:r>
              <a:rPr lang="fr-FR" sz="1600" dirty="0">
                <a:solidFill>
                  <a:srgbClr val="000000"/>
                </a:solidFill>
                <a:effectLst/>
                <a:ea typeface="Calibri" panose="020F0502020204030204" pitchFamily="34" charset="0"/>
                <a:cs typeface="CIDFont+F4"/>
              </a:rPr>
              <a:t>Propulsion</a:t>
            </a:r>
            <a:endParaRPr lang="fr-FR" sz="1600" dirty="0">
              <a:effectLst/>
              <a:ea typeface="Calibri" panose="020F0502020204030204" pitchFamily="34" charset="0"/>
              <a:cs typeface="Times New Roman" panose="02020603050405020304" pitchFamily="18" charset="0"/>
            </a:endParaRPr>
          </a:p>
          <a:p>
            <a:pPr lvl="2">
              <a:lnSpc>
                <a:spcPct val="115000"/>
              </a:lnSpc>
            </a:pPr>
            <a:r>
              <a:rPr lang="fr-FR" sz="1600" dirty="0">
                <a:solidFill>
                  <a:srgbClr val="000000"/>
                </a:solidFill>
                <a:effectLst/>
                <a:ea typeface="Calibri" panose="020F0502020204030204" pitchFamily="34" charset="0"/>
                <a:cs typeface="CIDFont+F4"/>
              </a:rPr>
              <a:t>Sustentation</a:t>
            </a:r>
            <a:endParaRPr lang="fr-FR" sz="1600" dirty="0">
              <a:effectLst/>
              <a:ea typeface="Calibri" panose="020F0502020204030204" pitchFamily="34" charset="0"/>
              <a:cs typeface="Times New Roman" panose="02020603050405020304" pitchFamily="18" charset="0"/>
            </a:endParaRPr>
          </a:p>
          <a:p>
            <a:pPr lvl="2">
              <a:lnSpc>
                <a:spcPct val="115000"/>
              </a:lnSpc>
            </a:pPr>
            <a:r>
              <a:rPr lang="fr-FR" sz="1600" dirty="0">
                <a:solidFill>
                  <a:srgbClr val="000000"/>
                </a:solidFill>
                <a:effectLst/>
                <a:ea typeface="Calibri" panose="020F0502020204030204" pitchFamily="34" charset="0"/>
                <a:cs typeface="CIDFont+F4"/>
              </a:rPr>
              <a:t>Ventilation (densité de l’air)</a:t>
            </a:r>
            <a:endParaRPr lang="fr-FR" sz="1600" dirty="0">
              <a:effectLst/>
              <a:ea typeface="Calibri" panose="020F0502020204030204" pitchFamily="34" charset="0"/>
              <a:cs typeface="Times New Roman" panose="02020603050405020304" pitchFamily="18" charset="0"/>
            </a:endParaRPr>
          </a:p>
          <a:p>
            <a:pPr lvl="1">
              <a:lnSpc>
                <a:spcPct val="115000"/>
              </a:lnSpc>
            </a:pPr>
            <a:r>
              <a:rPr lang="fr-FR" sz="1600" dirty="0">
                <a:solidFill>
                  <a:srgbClr val="000000"/>
                </a:solidFill>
                <a:effectLst/>
                <a:ea typeface="Calibri" panose="020F0502020204030204" pitchFamily="34" charset="0"/>
                <a:cs typeface="CIDFont+F4"/>
              </a:rPr>
              <a:t>Froid (air inspiré, eau froide)</a:t>
            </a:r>
            <a:endParaRPr lang="fr-FR" sz="1600" dirty="0">
              <a:effectLst/>
              <a:ea typeface="Calibri" panose="020F0502020204030204" pitchFamily="34" charset="0"/>
              <a:cs typeface="CIDFont+F2"/>
            </a:endParaRPr>
          </a:p>
          <a:p>
            <a:pPr marL="342900" lvl="0" indent="-342900">
              <a:lnSpc>
                <a:spcPct val="115000"/>
              </a:lnSpc>
              <a:buFont typeface="+mj-lt"/>
              <a:buAutoNum type="alphaLcParenR"/>
            </a:pPr>
            <a:r>
              <a:rPr lang="fr-FR" sz="1900" dirty="0">
                <a:solidFill>
                  <a:srgbClr val="000000"/>
                </a:solidFill>
                <a:effectLst/>
                <a:ea typeface="Calibri" panose="020F0502020204030204" pitchFamily="34" charset="0"/>
                <a:cs typeface="CIDFont+F1"/>
              </a:rPr>
              <a:t>Facteurs diminuant l'élimination de CO2 </a:t>
            </a:r>
            <a:r>
              <a:rPr lang="fr-FR" sz="1900" dirty="0">
                <a:solidFill>
                  <a:srgbClr val="000000"/>
                </a:solidFill>
                <a:effectLst/>
                <a:ea typeface="Calibri" panose="020F0502020204030204" pitchFamily="34" charset="0"/>
                <a:cs typeface="CIDFont+F4"/>
              </a:rPr>
              <a:t>:</a:t>
            </a:r>
            <a:endParaRPr lang="fr-FR" sz="1900" dirty="0">
              <a:effectLst/>
              <a:ea typeface="Calibri" panose="020F0502020204030204" pitchFamily="34" charset="0"/>
              <a:cs typeface="CIDFont+F2"/>
            </a:endParaRPr>
          </a:p>
          <a:p>
            <a:pPr lvl="1">
              <a:lnSpc>
                <a:spcPct val="115000"/>
              </a:lnSpc>
            </a:pPr>
            <a:r>
              <a:rPr lang="fr-FR" sz="1600" dirty="0">
                <a:solidFill>
                  <a:srgbClr val="000000"/>
                </a:solidFill>
                <a:effectLst/>
                <a:ea typeface="Calibri" panose="020F0502020204030204" pitchFamily="34" charset="0"/>
                <a:cs typeface="CIDFont+F4"/>
              </a:rPr>
              <a:t>Expiration active (moins efficace)</a:t>
            </a:r>
            <a:endParaRPr lang="fr-FR" sz="1600" dirty="0">
              <a:effectLst/>
              <a:ea typeface="Calibri" panose="020F0502020204030204" pitchFamily="34" charset="0"/>
              <a:cs typeface="CIDFont+F2"/>
            </a:endParaRPr>
          </a:p>
          <a:p>
            <a:pPr lvl="1">
              <a:lnSpc>
                <a:spcPct val="115000"/>
              </a:lnSpc>
            </a:pPr>
            <a:r>
              <a:rPr lang="fr-FR" sz="1600" dirty="0">
                <a:solidFill>
                  <a:srgbClr val="000000"/>
                </a:solidFill>
                <a:effectLst/>
                <a:ea typeface="Calibri" panose="020F0502020204030204" pitchFamily="34" charset="0"/>
                <a:cs typeface="CIDFont+F4"/>
              </a:rPr>
              <a:t>Stress (</a:t>
            </a:r>
            <a:r>
              <a:rPr lang="fr-FR" sz="1600" dirty="0">
                <a:effectLst/>
                <a:ea typeface="Calibri" panose="020F0502020204030204" pitchFamily="34" charset="0"/>
                <a:cs typeface="CIDFont+F2"/>
              </a:rPr>
              <a:t>↓</a:t>
            </a:r>
            <a:r>
              <a:rPr lang="fr-FR" sz="1600" dirty="0">
                <a:effectLst/>
                <a:ea typeface="Calibri" panose="020F0502020204030204" pitchFamily="34" charset="0"/>
                <a:cs typeface="Arial" panose="020B0604020202020204" pitchFamily="34" charset="0"/>
              </a:rPr>
              <a:t> </a:t>
            </a:r>
            <a:r>
              <a:rPr lang="fr-FR" sz="1600" dirty="0">
                <a:solidFill>
                  <a:srgbClr val="000000"/>
                </a:solidFill>
                <a:effectLst/>
                <a:ea typeface="Calibri" panose="020F0502020204030204" pitchFamily="34" charset="0"/>
                <a:cs typeface="CIDFont+F4"/>
              </a:rPr>
              <a:t>expiration, </a:t>
            </a:r>
            <a:r>
              <a:rPr lang="fr-FR" sz="1600" dirty="0">
                <a:effectLst/>
                <a:ea typeface="Calibri" panose="020F0502020204030204" pitchFamily="34" charset="0"/>
                <a:cs typeface="CIDFont+F2"/>
              </a:rPr>
              <a:t>↑</a:t>
            </a:r>
            <a:r>
              <a:rPr lang="fr-FR" sz="1600" dirty="0">
                <a:effectLst/>
                <a:ea typeface="Calibri" panose="020F0502020204030204" pitchFamily="34" charset="0"/>
                <a:cs typeface="Arial" panose="020B0604020202020204" pitchFamily="34" charset="0"/>
              </a:rPr>
              <a:t> </a:t>
            </a:r>
            <a:r>
              <a:rPr lang="fr-FR" sz="1600" dirty="0">
                <a:solidFill>
                  <a:srgbClr val="000000"/>
                </a:solidFill>
                <a:effectLst/>
                <a:ea typeface="Calibri" panose="020F0502020204030204" pitchFamily="34" charset="0"/>
                <a:cs typeface="CIDFont+F4"/>
              </a:rPr>
              <a:t>fréquence, </a:t>
            </a:r>
            <a:r>
              <a:rPr lang="fr-FR" sz="1600" dirty="0">
                <a:effectLst/>
                <a:ea typeface="Calibri" panose="020F0502020204030204" pitchFamily="34" charset="0"/>
                <a:cs typeface="CIDFont+F2"/>
              </a:rPr>
              <a:t>↓</a:t>
            </a:r>
            <a:r>
              <a:rPr lang="fr-FR" sz="1600" dirty="0">
                <a:effectLst/>
                <a:ea typeface="Calibri" panose="020F0502020204030204" pitchFamily="34" charset="0"/>
                <a:cs typeface="Arial" panose="020B0604020202020204" pitchFamily="34" charset="0"/>
              </a:rPr>
              <a:t> </a:t>
            </a:r>
            <a:r>
              <a:rPr lang="fr-FR" sz="1600" dirty="0">
                <a:solidFill>
                  <a:srgbClr val="000000"/>
                </a:solidFill>
                <a:effectLst/>
                <a:ea typeface="Calibri" panose="020F0502020204030204" pitchFamily="34" charset="0"/>
                <a:cs typeface="CIDFont+F4"/>
              </a:rPr>
              <a:t>amplitude)</a:t>
            </a:r>
            <a:endParaRPr lang="fr-FR" sz="1600" dirty="0">
              <a:effectLst/>
              <a:ea typeface="Calibri" panose="020F0502020204030204" pitchFamily="34" charset="0"/>
              <a:cs typeface="CIDFont+F2"/>
            </a:endParaRPr>
          </a:p>
          <a:p>
            <a:pPr lvl="1">
              <a:lnSpc>
                <a:spcPct val="115000"/>
              </a:lnSpc>
              <a:spcAft>
                <a:spcPts val="1000"/>
              </a:spcAft>
            </a:pPr>
            <a:r>
              <a:rPr lang="fr-FR" sz="1600" dirty="0">
                <a:solidFill>
                  <a:srgbClr val="000000"/>
                </a:solidFill>
                <a:effectLst/>
                <a:ea typeface="Calibri" panose="020F0502020204030204" pitchFamily="34" charset="0"/>
                <a:cs typeface="CIDFont+F4"/>
              </a:rPr>
              <a:t>Pneumothorax, OAP</a:t>
            </a:r>
            <a:endParaRPr lang="fr-FR" sz="1600" dirty="0">
              <a:effectLst/>
              <a:ea typeface="Calibri" panose="020F0502020204030204" pitchFamily="34" charset="0"/>
              <a:cs typeface="Times New Roman" panose="02020603050405020304" pitchFamily="18" charset="0"/>
            </a:endParaRPr>
          </a:p>
          <a:p>
            <a:pPr marL="342900" indent="-342900">
              <a:buFont typeface="+mj-lt"/>
              <a:buAutoNum type="alphaLcParen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lphaLcParen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200" dirty="0"/>
          </a:p>
        </p:txBody>
      </p:sp>
      <p:graphicFrame>
        <p:nvGraphicFramePr>
          <p:cNvPr id="6" name="Tableau 5">
            <a:extLst>
              <a:ext uri="{FF2B5EF4-FFF2-40B4-BE49-F238E27FC236}">
                <a16:creationId xmlns:a16="http://schemas.microsoft.com/office/drawing/2014/main" id="{8D39625C-F616-B2E5-A4AC-228EC7A1BFC1}"/>
              </a:ext>
            </a:extLst>
          </p:cNvPr>
          <p:cNvGraphicFramePr>
            <a:graphicFrameLocks noGrp="1"/>
          </p:cNvGraphicFramePr>
          <p:nvPr>
            <p:extLst>
              <p:ext uri="{D42A27DB-BD31-4B8C-83A1-F6EECF244321}">
                <p14:modId xmlns:p14="http://schemas.microsoft.com/office/powerpoint/2010/main" val="1918257229"/>
              </p:ext>
            </p:extLst>
          </p:nvPr>
        </p:nvGraphicFramePr>
        <p:xfrm>
          <a:off x="7472418" y="2125440"/>
          <a:ext cx="3809999" cy="1289050"/>
        </p:xfrm>
        <a:graphic>
          <a:graphicData uri="http://schemas.openxmlformats.org/drawingml/2006/table">
            <a:tbl>
              <a:tblPr/>
              <a:tblGrid>
                <a:gridCol w="1039091">
                  <a:extLst>
                    <a:ext uri="{9D8B030D-6E8A-4147-A177-3AD203B41FA5}">
                      <a16:colId xmlns:a16="http://schemas.microsoft.com/office/drawing/2014/main" val="1296741804"/>
                    </a:ext>
                  </a:extLst>
                </a:gridCol>
                <a:gridCol w="692727">
                  <a:extLst>
                    <a:ext uri="{9D8B030D-6E8A-4147-A177-3AD203B41FA5}">
                      <a16:colId xmlns:a16="http://schemas.microsoft.com/office/drawing/2014/main" val="640213662"/>
                    </a:ext>
                  </a:extLst>
                </a:gridCol>
                <a:gridCol w="692727">
                  <a:extLst>
                    <a:ext uri="{9D8B030D-6E8A-4147-A177-3AD203B41FA5}">
                      <a16:colId xmlns:a16="http://schemas.microsoft.com/office/drawing/2014/main" val="4024226204"/>
                    </a:ext>
                  </a:extLst>
                </a:gridCol>
                <a:gridCol w="692727">
                  <a:extLst>
                    <a:ext uri="{9D8B030D-6E8A-4147-A177-3AD203B41FA5}">
                      <a16:colId xmlns:a16="http://schemas.microsoft.com/office/drawing/2014/main" val="280883949"/>
                    </a:ext>
                  </a:extLst>
                </a:gridCol>
                <a:gridCol w="692727">
                  <a:extLst>
                    <a:ext uri="{9D8B030D-6E8A-4147-A177-3AD203B41FA5}">
                      <a16:colId xmlns:a16="http://schemas.microsoft.com/office/drawing/2014/main" val="2254507528"/>
                    </a:ext>
                  </a:extLst>
                </a:gridCol>
              </a:tblGrid>
              <a:tr h="184150">
                <a:tc>
                  <a:txBody>
                    <a:bodyPr/>
                    <a:lstStyle/>
                    <a:p>
                      <a:pPr algn="ctr" fontAlgn="ctr"/>
                      <a:r>
                        <a:rPr lang="fr-FR" sz="1100" b="0" i="0" u="none" strike="noStrike" dirty="0">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ctr"/>
                      <a:r>
                        <a:rPr lang="fr-FR" sz="1100" b="1" i="0" u="none" strike="noStrike" dirty="0">
                          <a:solidFill>
                            <a:srgbClr val="000000"/>
                          </a:solidFill>
                          <a:effectLst/>
                          <a:latin typeface="Calibri" panose="020F0502020204030204" pitchFamily="34" charset="0"/>
                        </a:rPr>
                        <a:t>à la surface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80524149"/>
                  </a:ext>
                </a:extLst>
              </a:tr>
              <a:tr h="184150">
                <a:tc>
                  <a:txBody>
                    <a:bodyPr/>
                    <a:lstStyle/>
                    <a:p>
                      <a:pPr algn="ctr" fontAlgn="ctr"/>
                      <a:r>
                        <a:rPr lang="fr-FR" sz="1100" b="0" i="0" u="none" strike="noStrike" dirty="0">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noFill/>
                  </a:tcPr>
                </a:tc>
                <a:tc gridSpan="2">
                  <a:txBody>
                    <a:bodyPr/>
                    <a:lstStyle/>
                    <a:p>
                      <a:pPr algn="ctr" fontAlgn="ctr"/>
                      <a:r>
                        <a:rPr lang="fr-FR" sz="1100" b="1" i="0" u="none" strike="noStrike" dirty="0">
                          <a:solidFill>
                            <a:srgbClr val="000000"/>
                          </a:solidFill>
                          <a:effectLst/>
                          <a:latin typeface="Calibri" panose="020F0502020204030204" pitchFamily="34" charset="0"/>
                        </a:rPr>
                        <a:t>Inspiration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c gridSpan="2">
                  <a:txBody>
                    <a:bodyPr/>
                    <a:lstStyle/>
                    <a:p>
                      <a:pPr algn="ctr" fontAlgn="ctr"/>
                      <a:r>
                        <a:rPr lang="fr-FR" sz="1100" b="1" i="0" u="none" strike="noStrike" dirty="0">
                          <a:solidFill>
                            <a:srgbClr val="000000"/>
                          </a:solidFill>
                          <a:effectLst/>
                          <a:latin typeface="Calibri" panose="020F0502020204030204" pitchFamily="34" charset="0"/>
                        </a:rPr>
                        <a:t>expiration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794404966"/>
                  </a:ext>
                </a:extLst>
              </a:tr>
              <a:tr h="184150">
                <a:tc>
                  <a:txBody>
                    <a:bodyPr/>
                    <a:lstStyle/>
                    <a:p>
                      <a:pPr algn="ctr" fontAlgn="ctr"/>
                      <a:r>
                        <a:rPr lang="fr-FR" sz="1100" b="0" i="0" u="none" strike="noStrike" dirty="0">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PP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PP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5079948"/>
                  </a:ext>
                </a:extLst>
              </a:tr>
              <a:tr h="184150">
                <a:tc>
                  <a:txBody>
                    <a:bodyPr/>
                    <a:lstStyle/>
                    <a:p>
                      <a:pPr algn="ctr" fontAlgn="ctr"/>
                      <a:r>
                        <a:rPr lang="fr-FR" sz="1100" b="1" i="0" u="none" strike="noStrike" dirty="0">
                          <a:solidFill>
                            <a:srgbClr val="7B7B7B"/>
                          </a:solidFill>
                          <a:effectLst/>
                          <a:latin typeface="Calibri" panose="020F0502020204030204" pitchFamily="34" charset="0"/>
                        </a:rPr>
                        <a:t>N2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7B7B7B"/>
                          </a:solidFill>
                          <a:effectLst/>
                          <a:latin typeface="Calibri" panose="020F0502020204030204" pitchFamily="34" charset="0"/>
                        </a:rPr>
                        <a:t>78,08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7B7B7B"/>
                          </a:solidFill>
                          <a:effectLst/>
                          <a:latin typeface="Calibri" panose="020F0502020204030204" pitchFamily="34" charset="0"/>
                        </a:rPr>
                        <a:t>0,78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7B7B7B"/>
                          </a:solidFill>
                          <a:effectLst/>
                          <a:latin typeface="Calibri" panose="020F0502020204030204" pitchFamily="34" charset="0"/>
                        </a:rPr>
                        <a:t>78,08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7B7B7B"/>
                          </a:solidFill>
                          <a:effectLst/>
                          <a:latin typeface="Calibri" panose="020F0502020204030204" pitchFamily="34" charset="0"/>
                        </a:rPr>
                        <a:t>0,78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01400"/>
                  </a:ext>
                </a:extLst>
              </a:tr>
              <a:tr h="184150">
                <a:tc>
                  <a:txBody>
                    <a:bodyPr/>
                    <a:lstStyle/>
                    <a:p>
                      <a:pPr algn="ctr" fontAlgn="ctr"/>
                      <a:r>
                        <a:rPr lang="fr-FR" sz="1100" b="1" i="0" u="none" strike="noStrike" dirty="0">
                          <a:solidFill>
                            <a:srgbClr val="4472C4"/>
                          </a:solidFill>
                          <a:effectLst/>
                          <a:latin typeface="Calibri" panose="020F0502020204030204" pitchFamily="34" charset="0"/>
                        </a:rPr>
                        <a:t>O2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4472C4"/>
                          </a:solidFill>
                          <a:effectLst/>
                          <a:latin typeface="Calibri" panose="020F0502020204030204" pitchFamily="34" charset="0"/>
                        </a:rPr>
                        <a:t>20,95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4472C4"/>
                          </a:solidFill>
                          <a:effectLst/>
                          <a:latin typeface="Calibri" panose="020F0502020204030204" pitchFamily="34" charset="0"/>
                        </a:rPr>
                        <a:t>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4472C4"/>
                          </a:solidFill>
                          <a:effectLst/>
                          <a:latin typeface="Calibri" panose="020F0502020204030204" pitchFamily="34" charset="0"/>
                        </a:rPr>
                        <a:t>15,98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4472C4"/>
                          </a:solidFill>
                          <a:effectLst/>
                          <a:latin typeface="Calibri" panose="020F0502020204030204" pitchFamily="34" charset="0"/>
                        </a:rPr>
                        <a:t>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7007253"/>
                  </a:ext>
                </a:extLst>
              </a:tr>
              <a:tr h="184150">
                <a:tc>
                  <a:txBody>
                    <a:bodyPr/>
                    <a:lstStyle/>
                    <a:p>
                      <a:pPr algn="ctr" fontAlgn="ctr"/>
                      <a:r>
                        <a:rPr lang="fr-FR" sz="1100" b="1" i="0" u="none" strike="noStrike" dirty="0">
                          <a:solidFill>
                            <a:srgbClr val="C00000"/>
                          </a:solidFill>
                          <a:effectLst/>
                          <a:latin typeface="Calibri" panose="020F0502020204030204" pitchFamily="34" charset="0"/>
                        </a:rPr>
                        <a:t>CO2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C00000"/>
                          </a:solidFill>
                          <a:effectLst/>
                          <a:latin typeface="Calibri" panose="020F0502020204030204" pitchFamily="34" charset="0"/>
                        </a:rPr>
                        <a:t>0,0330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C00000"/>
                          </a:solidFill>
                          <a:effectLst/>
                          <a:latin typeface="Calibri" panose="020F0502020204030204" pitchFamily="34" charset="0"/>
                        </a:rPr>
                        <a:t>0,0003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C00000"/>
                          </a:solidFill>
                          <a:effectLst/>
                          <a:latin typeface="Calibri" panose="020F0502020204030204" pitchFamily="34" charset="0"/>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C00000"/>
                          </a:solidFill>
                          <a:effectLst/>
                          <a:latin typeface="Calibri" panose="020F0502020204030204" pitchFamily="34" charset="0"/>
                        </a:rPr>
                        <a:t>0,0500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0156337"/>
                  </a:ext>
                </a:extLst>
              </a:tr>
              <a:tr h="18415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99,06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0,99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99,06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0,99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3817142"/>
                  </a:ext>
                </a:extLst>
              </a:tr>
            </a:tbl>
          </a:graphicData>
        </a:graphic>
      </p:graphicFrame>
      <p:graphicFrame>
        <p:nvGraphicFramePr>
          <p:cNvPr id="8" name="Tableau 7">
            <a:extLst>
              <a:ext uri="{FF2B5EF4-FFF2-40B4-BE49-F238E27FC236}">
                <a16:creationId xmlns:a16="http://schemas.microsoft.com/office/drawing/2014/main" id="{AB341D20-FDE4-CF79-38C8-7B578980CFC4}"/>
              </a:ext>
            </a:extLst>
          </p:cNvPr>
          <p:cNvGraphicFramePr>
            <a:graphicFrameLocks noGrp="1"/>
          </p:cNvGraphicFramePr>
          <p:nvPr>
            <p:extLst>
              <p:ext uri="{D42A27DB-BD31-4B8C-83A1-F6EECF244321}">
                <p14:modId xmlns:p14="http://schemas.microsoft.com/office/powerpoint/2010/main" val="1493580297"/>
              </p:ext>
            </p:extLst>
          </p:nvPr>
        </p:nvGraphicFramePr>
        <p:xfrm>
          <a:off x="7472418" y="3932229"/>
          <a:ext cx="3809999" cy="1289050"/>
        </p:xfrm>
        <a:graphic>
          <a:graphicData uri="http://schemas.openxmlformats.org/drawingml/2006/table">
            <a:tbl>
              <a:tblPr/>
              <a:tblGrid>
                <a:gridCol w="1039091">
                  <a:extLst>
                    <a:ext uri="{9D8B030D-6E8A-4147-A177-3AD203B41FA5}">
                      <a16:colId xmlns:a16="http://schemas.microsoft.com/office/drawing/2014/main" val="1669754877"/>
                    </a:ext>
                  </a:extLst>
                </a:gridCol>
                <a:gridCol w="692727">
                  <a:extLst>
                    <a:ext uri="{9D8B030D-6E8A-4147-A177-3AD203B41FA5}">
                      <a16:colId xmlns:a16="http://schemas.microsoft.com/office/drawing/2014/main" val="3824043907"/>
                    </a:ext>
                  </a:extLst>
                </a:gridCol>
                <a:gridCol w="692727">
                  <a:extLst>
                    <a:ext uri="{9D8B030D-6E8A-4147-A177-3AD203B41FA5}">
                      <a16:colId xmlns:a16="http://schemas.microsoft.com/office/drawing/2014/main" val="1849361726"/>
                    </a:ext>
                  </a:extLst>
                </a:gridCol>
                <a:gridCol w="692727">
                  <a:extLst>
                    <a:ext uri="{9D8B030D-6E8A-4147-A177-3AD203B41FA5}">
                      <a16:colId xmlns:a16="http://schemas.microsoft.com/office/drawing/2014/main" val="4003932110"/>
                    </a:ext>
                  </a:extLst>
                </a:gridCol>
                <a:gridCol w="692727">
                  <a:extLst>
                    <a:ext uri="{9D8B030D-6E8A-4147-A177-3AD203B41FA5}">
                      <a16:colId xmlns:a16="http://schemas.microsoft.com/office/drawing/2014/main" val="1138134703"/>
                    </a:ext>
                  </a:extLst>
                </a:gridCol>
              </a:tblGrid>
              <a:tr h="184150">
                <a:tc>
                  <a:txBody>
                    <a:bodyPr/>
                    <a:lstStyle/>
                    <a:p>
                      <a:pPr algn="ctr" fontAlgn="ctr"/>
                      <a:r>
                        <a:rPr lang="fr-FR" sz="1100" b="0" i="0" u="none" strike="noStrike" dirty="0">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ctr"/>
                      <a:r>
                        <a:rPr lang="fr-FR" sz="1100" b="1" i="0" u="none" strike="noStrike" dirty="0">
                          <a:solidFill>
                            <a:srgbClr val="000000"/>
                          </a:solidFill>
                          <a:effectLst/>
                          <a:latin typeface="Calibri" panose="020F0502020204030204" pitchFamily="34" charset="0"/>
                        </a:rPr>
                        <a:t>à 40 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77745346"/>
                  </a:ext>
                </a:extLst>
              </a:tr>
              <a:tr h="184150">
                <a:tc>
                  <a:txBody>
                    <a:bodyPr/>
                    <a:lstStyle/>
                    <a:p>
                      <a:pPr algn="ctr" fontAlgn="ctr"/>
                      <a:r>
                        <a:rPr lang="fr-FR" sz="1100" b="0" i="0" u="none" strike="noStrike" dirty="0">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noFill/>
                  </a:tcPr>
                </a:tc>
                <a:tc gridSpan="2">
                  <a:txBody>
                    <a:bodyPr/>
                    <a:lstStyle/>
                    <a:p>
                      <a:pPr algn="ctr" fontAlgn="ctr"/>
                      <a:r>
                        <a:rPr lang="fr-FR" sz="1100" b="1" i="0" u="none" strike="noStrike" dirty="0">
                          <a:solidFill>
                            <a:srgbClr val="000000"/>
                          </a:solidFill>
                          <a:effectLst/>
                          <a:latin typeface="Calibri" panose="020F0502020204030204" pitchFamily="34" charset="0"/>
                        </a:rPr>
                        <a:t>Inspiration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c gridSpan="2">
                  <a:txBody>
                    <a:bodyPr/>
                    <a:lstStyle/>
                    <a:p>
                      <a:pPr algn="ctr" fontAlgn="ctr"/>
                      <a:r>
                        <a:rPr lang="fr-FR" sz="1100" b="1" i="0" u="none" strike="noStrike" dirty="0">
                          <a:solidFill>
                            <a:srgbClr val="000000"/>
                          </a:solidFill>
                          <a:effectLst/>
                          <a:latin typeface="Calibri" panose="020F0502020204030204" pitchFamily="34" charset="0"/>
                        </a:rPr>
                        <a:t>expiration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2036158359"/>
                  </a:ext>
                </a:extLst>
              </a:tr>
              <a:tr h="184150">
                <a:tc>
                  <a:txBody>
                    <a:bodyPr/>
                    <a:lstStyle/>
                    <a:p>
                      <a:pPr algn="ctr" fontAlgn="ctr"/>
                      <a:r>
                        <a:rPr lang="fr-FR" sz="1100" b="0" i="0" u="none" strike="noStrike" dirty="0">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PP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PP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536559"/>
                  </a:ext>
                </a:extLst>
              </a:tr>
              <a:tr h="184150">
                <a:tc>
                  <a:txBody>
                    <a:bodyPr/>
                    <a:lstStyle/>
                    <a:p>
                      <a:pPr algn="ctr" fontAlgn="ctr"/>
                      <a:r>
                        <a:rPr lang="fr-FR" sz="1100" b="1" i="0" u="none" strike="noStrike" dirty="0">
                          <a:solidFill>
                            <a:srgbClr val="7B7B7B"/>
                          </a:solidFill>
                          <a:effectLst/>
                          <a:latin typeface="Calibri" panose="020F0502020204030204" pitchFamily="34" charset="0"/>
                        </a:rPr>
                        <a:t>N2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7B7B7B"/>
                          </a:solidFill>
                          <a:effectLst/>
                          <a:latin typeface="Calibri" panose="020F0502020204030204" pitchFamily="34" charset="0"/>
                        </a:rPr>
                        <a:t>78,08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7B7B7B"/>
                          </a:solidFill>
                          <a:effectLst/>
                          <a:latin typeface="Calibri" panose="020F0502020204030204" pitchFamily="34" charset="0"/>
                        </a:rPr>
                        <a:t>3,90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7B7B7B"/>
                          </a:solidFill>
                          <a:effectLst/>
                          <a:latin typeface="Calibri" panose="020F0502020204030204" pitchFamily="34" charset="0"/>
                        </a:rPr>
                        <a:t>78,08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7B7B7B"/>
                          </a:solidFill>
                          <a:effectLst/>
                          <a:latin typeface="Calibri" panose="020F0502020204030204" pitchFamily="34" charset="0"/>
                        </a:rPr>
                        <a:t>3,90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1038308"/>
                  </a:ext>
                </a:extLst>
              </a:tr>
              <a:tr h="184150">
                <a:tc>
                  <a:txBody>
                    <a:bodyPr/>
                    <a:lstStyle/>
                    <a:p>
                      <a:pPr algn="ctr" fontAlgn="ctr"/>
                      <a:r>
                        <a:rPr lang="fr-FR" sz="1100" b="1" i="0" u="none" strike="noStrike" dirty="0">
                          <a:solidFill>
                            <a:srgbClr val="4472C4"/>
                          </a:solidFill>
                          <a:effectLst/>
                          <a:latin typeface="Calibri" panose="020F0502020204030204" pitchFamily="34" charset="0"/>
                        </a:rPr>
                        <a:t>O2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4472C4"/>
                          </a:solidFill>
                          <a:effectLst/>
                          <a:latin typeface="Calibri" panose="020F0502020204030204" pitchFamily="34" charset="0"/>
                        </a:rPr>
                        <a:t>20,95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4472C4"/>
                          </a:solidFill>
                          <a:effectLst/>
                          <a:latin typeface="Calibri" panose="020F0502020204030204" pitchFamily="34" charset="0"/>
                        </a:rPr>
                        <a:t>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4472C4"/>
                          </a:solidFill>
                          <a:effectLst/>
                          <a:latin typeface="Calibri" panose="020F0502020204030204" pitchFamily="34" charset="0"/>
                        </a:rPr>
                        <a:t>19,95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4472C4"/>
                          </a:solidFill>
                          <a:effectLst/>
                          <a:latin typeface="Calibri" panose="020F0502020204030204" pitchFamily="34" charset="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4879514"/>
                  </a:ext>
                </a:extLst>
              </a:tr>
              <a:tr h="184150">
                <a:tc>
                  <a:txBody>
                    <a:bodyPr/>
                    <a:lstStyle/>
                    <a:p>
                      <a:pPr algn="ctr" fontAlgn="ctr"/>
                      <a:r>
                        <a:rPr lang="fr-FR" sz="1100" b="1" i="0" u="none" strike="noStrike" dirty="0">
                          <a:solidFill>
                            <a:srgbClr val="C00000"/>
                          </a:solidFill>
                          <a:effectLst/>
                          <a:latin typeface="Calibri" panose="020F0502020204030204" pitchFamily="34" charset="0"/>
                        </a:rPr>
                        <a:t>CO2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C00000"/>
                          </a:solidFill>
                          <a:effectLst/>
                          <a:latin typeface="Calibri" panose="020F0502020204030204" pitchFamily="34" charset="0"/>
                        </a:rPr>
                        <a:t>0,0330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C00000"/>
                          </a:solidFill>
                          <a:effectLst/>
                          <a:latin typeface="Calibri" panose="020F0502020204030204" pitchFamily="34" charset="0"/>
                        </a:rPr>
                        <a:t>0,0017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C00000"/>
                          </a:solidFill>
                          <a:effectLst/>
                          <a:latin typeface="Calibri" panose="020F0502020204030204" pitchFamily="34" charset="0"/>
                        </a:rPr>
                        <a:t>1,0264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C00000"/>
                          </a:solidFill>
                          <a:effectLst/>
                          <a:latin typeface="Calibri" panose="020F0502020204030204" pitchFamily="34" charset="0"/>
                        </a:rPr>
                        <a:t>0,0513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4232801"/>
                  </a:ext>
                </a:extLst>
              </a:tr>
              <a:tr h="18415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99,06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4,95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99,06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Calibri" panose="020F0502020204030204" pitchFamily="34" charset="0"/>
                        </a:rPr>
                        <a:t>4,95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0167429"/>
                  </a:ext>
                </a:extLst>
              </a:tr>
            </a:tbl>
          </a:graphicData>
        </a:graphic>
      </p:graphicFrame>
      <p:pic>
        <p:nvPicPr>
          <p:cNvPr id="3" name="Picture 2" descr="Plongée Sub Ivry">
            <a:extLst>
              <a:ext uri="{FF2B5EF4-FFF2-40B4-BE49-F238E27FC236}">
                <a16:creationId xmlns:a16="http://schemas.microsoft.com/office/drawing/2014/main" id="{4CD9D25C-1229-7DF4-5EE6-B2B089374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9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9" end="1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20" end="2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8CEBF-AAA2-B7CB-23F7-69E81BF4505E}"/>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5545E22-1CD9-A1A3-819A-06C851F09295}"/>
              </a:ext>
            </a:extLst>
          </p:cNvPr>
          <p:cNvPicPr>
            <a:picLocks noChangeAspect="1"/>
          </p:cNvPicPr>
          <p:nvPr/>
        </p:nvPicPr>
        <p:blipFill>
          <a:blip r:embed="rId2"/>
          <a:stretch>
            <a:fillRect/>
          </a:stretch>
        </p:blipFill>
        <p:spPr>
          <a:xfrm>
            <a:off x="112760" y="920915"/>
            <a:ext cx="5833007" cy="4847251"/>
          </a:xfrm>
          <a:prstGeom prst="rect">
            <a:avLst/>
          </a:prstGeom>
        </p:spPr>
      </p:pic>
      <p:sp>
        <p:nvSpPr>
          <p:cNvPr id="2" name="Titre 1">
            <a:extLst>
              <a:ext uri="{FF2B5EF4-FFF2-40B4-BE49-F238E27FC236}">
                <a16:creationId xmlns:a16="http://schemas.microsoft.com/office/drawing/2014/main" id="{EB874876-A01A-BC76-EA23-99237CD94947}"/>
              </a:ext>
            </a:extLst>
          </p:cNvPr>
          <p:cNvSpPr>
            <a:spLocks noGrp="1"/>
          </p:cNvSpPr>
          <p:nvPr>
            <p:ph type="title"/>
          </p:nvPr>
        </p:nvSpPr>
        <p:spPr>
          <a:xfrm>
            <a:off x="838200" y="373637"/>
            <a:ext cx="9978342" cy="416666"/>
          </a:xfrm>
        </p:spPr>
        <p:txBody>
          <a:bodyPr>
            <a:normAutofit fontScale="90000"/>
          </a:bodyPr>
          <a:lstStyle/>
          <a:p>
            <a:r>
              <a:rPr lang="fr-FR" dirty="0"/>
              <a:t>L’Essoufflement – Mécanisme</a:t>
            </a:r>
          </a:p>
        </p:txBody>
      </p:sp>
      <p:sp>
        <p:nvSpPr>
          <p:cNvPr id="5" name="Espace réservé du contenu 4">
            <a:extLst>
              <a:ext uri="{FF2B5EF4-FFF2-40B4-BE49-F238E27FC236}">
                <a16:creationId xmlns:a16="http://schemas.microsoft.com/office/drawing/2014/main" id="{B983361E-AFAE-DF01-F160-662379EAAEBB}"/>
              </a:ext>
            </a:extLst>
          </p:cNvPr>
          <p:cNvSpPr>
            <a:spLocks noGrp="1"/>
          </p:cNvSpPr>
          <p:nvPr>
            <p:ph idx="1"/>
          </p:nvPr>
        </p:nvSpPr>
        <p:spPr>
          <a:xfrm>
            <a:off x="59377" y="920915"/>
            <a:ext cx="1872342" cy="450479"/>
          </a:xfrm>
        </p:spPr>
        <p:txBody>
          <a:bodyPr>
            <a:normAutofit fontScale="85000" lnSpcReduction="20000"/>
          </a:bodyPr>
          <a:lstStyle/>
          <a:p>
            <a:pPr marL="0" indent="0">
              <a:lnSpc>
                <a:spcPct val="115000"/>
              </a:lnSpc>
              <a:spcAft>
                <a:spcPts val="1000"/>
              </a:spcAft>
              <a:buNone/>
            </a:pPr>
            <a:r>
              <a:rPr lang="fr-FR" sz="1900" dirty="0">
                <a:effectLst/>
                <a:latin typeface="Calibri" panose="020F0502020204030204" pitchFamily="34" charset="0"/>
                <a:ea typeface="Calibri" panose="020F0502020204030204" pitchFamily="34" charset="0"/>
                <a:cs typeface="Times New Roman" panose="02020603050405020304" pitchFamily="18" charset="0"/>
              </a:rPr>
              <a:t> Spirogramme :</a:t>
            </a:r>
          </a:p>
          <a:p>
            <a:pPr marL="0" indent="0">
              <a:buNone/>
            </a:pPr>
            <a:endParaRPr lang="fr-FR" sz="1200" dirty="0"/>
          </a:p>
        </p:txBody>
      </p:sp>
      <p:pic>
        <p:nvPicPr>
          <p:cNvPr id="3" name="Image 2">
            <a:extLst>
              <a:ext uri="{FF2B5EF4-FFF2-40B4-BE49-F238E27FC236}">
                <a16:creationId xmlns:a16="http://schemas.microsoft.com/office/drawing/2014/main" id="{2383B63D-E4B3-F9CB-E2E2-3AD53C86D62F}"/>
              </a:ext>
            </a:extLst>
          </p:cNvPr>
          <p:cNvPicPr>
            <a:picLocks noChangeAspect="1"/>
          </p:cNvPicPr>
          <p:nvPr/>
        </p:nvPicPr>
        <p:blipFill>
          <a:blip r:embed="rId3"/>
          <a:stretch>
            <a:fillRect/>
          </a:stretch>
        </p:blipFill>
        <p:spPr>
          <a:xfrm>
            <a:off x="7806403" y="1951125"/>
            <a:ext cx="3303418" cy="3348465"/>
          </a:xfrm>
          <a:prstGeom prst="rect">
            <a:avLst/>
          </a:prstGeom>
        </p:spPr>
      </p:pic>
      <p:sp>
        <p:nvSpPr>
          <p:cNvPr id="7" name="ZoneTexte 6">
            <a:extLst>
              <a:ext uri="{FF2B5EF4-FFF2-40B4-BE49-F238E27FC236}">
                <a16:creationId xmlns:a16="http://schemas.microsoft.com/office/drawing/2014/main" id="{A7811AF0-B46B-19C4-B7A4-7CA3CFC90D09}"/>
              </a:ext>
            </a:extLst>
          </p:cNvPr>
          <p:cNvSpPr txBox="1"/>
          <p:nvPr/>
        </p:nvSpPr>
        <p:spPr>
          <a:xfrm>
            <a:off x="402772" y="5825763"/>
            <a:ext cx="5354585" cy="646331"/>
          </a:xfrm>
          <a:prstGeom prst="rect">
            <a:avLst/>
          </a:prstGeom>
          <a:noFill/>
        </p:spPr>
        <p:txBody>
          <a:bodyPr wrap="square" rtlCol="0">
            <a:spAutoFit/>
          </a:bodyPr>
          <a:lstStyle/>
          <a:p>
            <a:r>
              <a:rPr lang="fr-FR" sz="1200" dirty="0"/>
              <a:t>Lorsque l'essoufflement se manifeste, la respiration devient plus forte, plus rapide,</a:t>
            </a:r>
          </a:p>
          <a:p>
            <a:r>
              <a:rPr lang="fr-FR" sz="1200" dirty="0"/>
              <a:t>haletante et superficielle due à une intoxication au dioxyde de carbone ( CO²).</a:t>
            </a:r>
          </a:p>
          <a:p>
            <a:r>
              <a:rPr lang="fr-FR" sz="1200" dirty="0"/>
              <a:t>La respiration n'évacue pas la totalité des gaz contenus dans les poumons.</a:t>
            </a:r>
          </a:p>
        </p:txBody>
      </p:sp>
      <p:sp>
        <p:nvSpPr>
          <p:cNvPr id="8" name="ZoneTexte 7">
            <a:extLst>
              <a:ext uri="{FF2B5EF4-FFF2-40B4-BE49-F238E27FC236}">
                <a16:creationId xmlns:a16="http://schemas.microsoft.com/office/drawing/2014/main" id="{B3E7579F-3653-4F49-EB86-4C753B8E7E2F}"/>
              </a:ext>
            </a:extLst>
          </p:cNvPr>
          <p:cNvSpPr txBox="1"/>
          <p:nvPr/>
        </p:nvSpPr>
        <p:spPr>
          <a:xfrm>
            <a:off x="7754943" y="1371394"/>
            <a:ext cx="3154522" cy="615553"/>
          </a:xfrm>
          <a:prstGeom prst="rect">
            <a:avLst/>
          </a:prstGeom>
          <a:noFill/>
        </p:spPr>
        <p:txBody>
          <a:bodyPr wrap="square" rtlCol="0">
            <a:spAutoFit/>
          </a:bodyPr>
          <a:lstStyle/>
          <a:p>
            <a:r>
              <a:rPr lang="fr-FR" sz="1600" dirty="0">
                <a:effectLst/>
                <a:ea typeface="Calibri" panose="020F0502020204030204" pitchFamily="34" charset="0"/>
                <a:cs typeface="ArialMT"/>
              </a:rPr>
              <a:t>Cercle vicieux :</a:t>
            </a:r>
            <a:endParaRPr lang="fr-FR" sz="1600" dirty="0">
              <a:effectLst/>
              <a:ea typeface="Calibri" panose="020F0502020204030204" pitchFamily="34" charset="0"/>
              <a:cs typeface="CIDFont+F2"/>
            </a:endParaRPr>
          </a:p>
          <a:p>
            <a:endParaRPr lang="fr-FR" dirty="0"/>
          </a:p>
        </p:txBody>
      </p:sp>
      <p:pic>
        <p:nvPicPr>
          <p:cNvPr id="9" name="Picture 2" descr="Plongée Sub Ivry">
            <a:extLst>
              <a:ext uri="{FF2B5EF4-FFF2-40B4-BE49-F238E27FC236}">
                <a16:creationId xmlns:a16="http://schemas.microsoft.com/office/drawing/2014/main" id="{3A2278ED-7618-CCB5-CC88-EEBD93048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1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8390-C203-3F6C-D774-452905A837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86E726-F332-5599-9D65-93604F9341B6}"/>
              </a:ext>
            </a:extLst>
          </p:cNvPr>
          <p:cNvSpPr>
            <a:spLocks noGrp="1"/>
          </p:cNvSpPr>
          <p:nvPr>
            <p:ph type="title"/>
          </p:nvPr>
        </p:nvSpPr>
        <p:spPr>
          <a:xfrm>
            <a:off x="838200" y="373637"/>
            <a:ext cx="9978342" cy="1041198"/>
          </a:xfrm>
        </p:spPr>
        <p:txBody>
          <a:bodyPr>
            <a:normAutofit/>
          </a:bodyPr>
          <a:lstStyle/>
          <a:p>
            <a:r>
              <a:rPr lang="fr-FR" dirty="0"/>
              <a:t>L’Essoufflement – Symptômes</a:t>
            </a:r>
          </a:p>
        </p:txBody>
      </p:sp>
      <p:sp>
        <p:nvSpPr>
          <p:cNvPr id="5" name="Espace réservé du contenu 4">
            <a:extLst>
              <a:ext uri="{FF2B5EF4-FFF2-40B4-BE49-F238E27FC236}">
                <a16:creationId xmlns:a16="http://schemas.microsoft.com/office/drawing/2014/main" id="{FEDBE529-91A3-529A-1217-944103073A70}"/>
              </a:ext>
            </a:extLst>
          </p:cNvPr>
          <p:cNvSpPr>
            <a:spLocks noGrp="1"/>
          </p:cNvSpPr>
          <p:nvPr>
            <p:ph idx="1"/>
          </p:nvPr>
        </p:nvSpPr>
        <p:spPr>
          <a:xfrm>
            <a:off x="1016000" y="1509773"/>
            <a:ext cx="9042400" cy="5183127"/>
          </a:xfrm>
        </p:spPr>
        <p:txBody>
          <a:bodyPr>
            <a:normAutofit fontScale="92500" lnSpcReduction="10000"/>
          </a:bodyPr>
          <a:lstStyle/>
          <a:p>
            <a:pPr>
              <a:lnSpc>
                <a:spcPct val="115000"/>
              </a:lnSpc>
              <a:spcAft>
                <a:spcPts val="1000"/>
              </a:spcAft>
            </a:pPr>
            <a:r>
              <a:rPr lang="fr-FR" sz="1800" dirty="0">
                <a:effectLst/>
                <a:latin typeface="Verdana" panose="020B0604030504040204" pitchFamily="34" charset="0"/>
                <a:ea typeface="Calibri" panose="020F0502020204030204" pitchFamily="34" charset="0"/>
                <a:cs typeface="ArialMT"/>
              </a:rPr>
              <a:t>Pour le plongeur :</a:t>
            </a:r>
          </a:p>
          <a:p>
            <a:pPr marL="1257300" lvl="2" indent="-342900">
              <a:lnSpc>
                <a:spcPct val="115000"/>
              </a:lnSpc>
              <a:buFont typeface="CIDFont+F2"/>
              <a:buChar char="•"/>
            </a:pPr>
            <a:r>
              <a:rPr lang="fr-FR" sz="1400" dirty="0">
                <a:effectLst/>
                <a:ea typeface="Calibri" panose="020F0502020204030204" pitchFamily="34" charset="0"/>
                <a:cs typeface="ArialMT"/>
              </a:rPr>
              <a:t>Ventilation difficile</a:t>
            </a:r>
            <a:endParaRPr lang="fr-FR" sz="1400" dirty="0">
              <a:effectLst/>
              <a:ea typeface="Calibri" panose="020F0502020204030204" pitchFamily="34" charset="0"/>
              <a:cs typeface="CIDFont+F2"/>
            </a:endParaRPr>
          </a:p>
          <a:p>
            <a:pPr marL="1257300" lvl="2" indent="-342900">
              <a:lnSpc>
                <a:spcPct val="115000"/>
              </a:lnSpc>
              <a:buFont typeface="CIDFont+F2"/>
              <a:buChar char="•"/>
            </a:pPr>
            <a:r>
              <a:rPr lang="fr-FR" sz="1400" dirty="0">
                <a:effectLst/>
                <a:ea typeface="Calibri" panose="020F0502020204030204" pitchFamily="34" charset="0"/>
                <a:cs typeface="ArialMT"/>
              </a:rPr>
              <a:t>Augmentation du rythme respiratoire</a:t>
            </a:r>
            <a:endParaRPr lang="fr-FR" sz="1400" dirty="0">
              <a:effectLst/>
              <a:ea typeface="Calibri" panose="020F0502020204030204" pitchFamily="34" charset="0"/>
              <a:cs typeface="CIDFont+F2"/>
            </a:endParaRPr>
          </a:p>
          <a:p>
            <a:pPr marL="1257300" lvl="2" indent="-342900">
              <a:lnSpc>
                <a:spcPct val="115000"/>
              </a:lnSpc>
              <a:buFont typeface="CIDFont+F2"/>
              <a:buChar char="•"/>
            </a:pPr>
            <a:r>
              <a:rPr lang="fr-FR" sz="1400" dirty="0">
                <a:effectLst/>
                <a:ea typeface="Calibri" panose="020F0502020204030204" pitchFamily="34" charset="0"/>
                <a:cs typeface="ArialMT"/>
              </a:rPr>
              <a:t>Maux de tête, bourdonnements</a:t>
            </a:r>
            <a:endParaRPr lang="fr-FR" sz="1400" dirty="0">
              <a:effectLst/>
              <a:ea typeface="Calibri" panose="020F0502020204030204" pitchFamily="34" charset="0"/>
              <a:cs typeface="CIDFont+F2"/>
            </a:endParaRPr>
          </a:p>
          <a:p>
            <a:pPr marL="1257300" lvl="2" indent="-342900">
              <a:lnSpc>
                <a:spcPct val="115000"/>
              </a:lnSpc>
              <a:spcAft>
                <a:spcPts val="1000"/>
              </a:spcAft>
              <a:buFont typeface="CIDFont+F2"/>
              <a:buChar char="•"/>
            </a:pPr>
            <a:r>
              <a:rPr lang="fr-FR" sz="1400" dirty="0">
                <a:effectLst/>
                <a:ea typeface="Calibri" panose="020F0502020204030204" pitchFamily="34" charset="0"/>
                <a:cs typeface="ArialMT"/>
              </a:rPr>
              <a:t>Stress</a:t>
            </a:r>
          </a:p>
          <a:p>
            <a:pPr marL="457200" lvl="1" indent="0">
              <a:lnSpc>
                <a:spcPct val="115000"/>
              </a:lnSpc>
              <a:spcAft>
                <a:spcPts val="1000"/>
              </a:spcAft>
              <a:buNone/>
            </a:pPr>
            <a:r>
              <a:rPr lang="fr-FR" sz="1100" dirty="0">
                <a:ea typeface="Calibri" panose="020F0502020204030204" pitchFamily="34" charset="0"/>
                <a:cs typeface="Times New Roman" panose="02020603050405020304" pitchFamily="18" charset="0"/>
              </a:rPr>
              <a:t>À partir d’une PPCO2 de 0,02 dans l’air inspiré  : augmentation de l’amplitude ventilatoire</a:t>
            </a:r>
          </a:p>
          <a:p>
            <a:pPr marL="457200" lvl="1" indent="0">
              <a:lnSpc>
                <a:spcPct val="115000"/>
              </a:lnSpc>
              <a:spcAft>
                <a:spcPts val="1000"/>
              </a:spcAft>
              <a:buNone/>
            </a:pPr>
            <a:r>
              <a:rPr lang="fr-FR" sz="1100" dirty="0">
                <a:ea typeface="Calibri" panose="020F0502020204030204" pitchFamily="34" charset="0"/>
                <a:cs typeface="Times New Roman" panose="02020603050405020304" pitchFamily="18" charset="0"/>
              </a:rPr>
              <a:t>À partir d’une PPCO2 de 0,04 dans l’air inspiré  : augmentation de la fréquence ventilatoire</a:t>
            </a:r>
          </a:p>
          <a:p>
            <a:pPr marL="457200" lvl="1" indent="0">
              <a:lnSpc>
                <a:spcPct val="115000"/>
              </a:lnSpc>
              <a:spcAft>
                <a:spcPts val="1000"/>
              </a:spcAft>
              <a:buNone/>
            </a:pPr>
            <a:r>
              <a:rPr lang="fr-FR" sz="1100" dirty="0">
                <a:ea typeface="Calibri" panose="020F0502020204030204" pitchFamily="34" charset="0"/>
                <a:cs typeface="Times New Roman" panose="02020603050405020304" pitchFamily="18" charset="0"/>
              </a:rPr>
              <a:t>À partir d’une PPCO2 de 0,10 dans l’air inspiré : trouble visuel, tremblements, sueurs</a:t>
            </a:r>
            <a:endParaRPr lang="fr-FR" sz="1100" dirty="0">
              <a:effectLst/>
              <a:ea typeface="Calibri" panose="020F0502020204030204" pitchFamily="34" charset="0"/>
              <a:cs typeface="Times New Roman" panose="02020603050405020304" pitchFamily="18" charset="0"/>
            </a:endParaRPr>
          </a:p>
          <a:p>
            <a:pPr marL="457200" lvl="1" indent="0">
              <a:lnSpc>
                <a:spcPct val="115000"/>
              </a:lnSpc>
              <a:spcAft>
                <a:spcPts val="1000"/>
              </a:spcAft>
              <a:buNone/>
            </a:pPr>
            <a:r>
              <a:rPr lang="fr-FR" sz="1100" dirty="0">
                <a:ea typeface="Calibri" panose="020F0502020204030204" pitchFamily="34" charset="0"/>
                <a:cs typeface="Times New Roman" panose="02020603050405020304" pitchFamily="18" charset="0"/>
              </a:rPr>
              <a:t>À</a:t>
            </a:r>
            <a:r>
              <a:rPr lang="fr-FR" sz="1100" dirty="0">
                <a:effectLst/>
                <a:ea typeface="Calibri" panose="020F0502020204030204" pitchFamily="34" charset="0"/>
                <a:cs typeface="ArialMT"/>
              </a:rPr>
              <a:t> partir d’une PPCO2 de 0,12 dans l’air inspiré  : le plongeur peut perdre connaissance </a:t>
            </a:r>
          </a:p>
          <a:p>
            <a:pPr marL="457200" lvl="1" indent="0">
              <a:lnSpc>
                <a:spcPct val="115000"/>
              </a:lnSpc>
              <a:spcAft>
                <a:spcPts val="1000"/>
              </a:spcAft>
              <a:buNone/>
            </a:pPr>
            <a:r>
              <a:rPr lang="fr-FR" sz="1100" dirty="0">
                <a:ea typeface="Calibri" panose="020F0502020204030204" pitchFamily="34" charset="0"/>
                <a:cs typeface="Times New Roman" panose="02020603050405020304" pitchFamily="18" charset="0"/>
              </a:rPr>
              <a:t>À</a:t>
            </a:r>
            <a:r>
              <a:rPr lang="fr-FR" sz="1100" dirty="0">
                <a:effectLst/>
                <a:ea typeface="Calibri" panose="020F0502020204030204" pitchFamily="34" charset="0"/>
                <a:cs typeface="ArialMT"/>
              </a:rPr>
              <a:t> partir d’une PPCO2 de 0,25 dans l’air inspiré  : le plongeur peut être en arrêt respiratoire</a:t>
            </a:r>
            <a:endParaRPr lang="fr-FR" sz="1100" dirty="0">
              <a:effectLst/>
              <a:ea typeface="Calibri" panose="020F0502020204030204" pitchFamily="34" charset="0"/>
              <a:cs typeface="Times New Roman" panose="02020603050405020304" pitchFamily="18" charset="0"/>
            </a:endParaRPr>
          </a:p>
          <a:p>
            <a:pPr>
              <a:lnSpc>
                <a:spcPct val="115000"/>
              </a:lnSpc>
              <a:spcAft>
                <a:spcPts val="1000"/>
              </a:spcAft>
            </a:pPr>
            <a:r>
              <a:rPr lang="fr-FR" sz="1800" dirty="0">
                <a:effectLst/>
                <a:latin typeface="Verdana" panose="020B0604030504040204" pitchFamily="34" charset="0"/>
                <a:ea typeface="Calibri" panose="020F0502020204030204" pitchFamily="34" charset="0"/>
                <a:cs typeface="ArialMT"/>
              </a:rPr>
              <a:t>Pour la palanquée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Font typeface="CIDFont+F2"/>
              <a:buChar char="•"/>
            </a:pPr>
            <a:r>
              <a:rPr lang="fr-FR" sz="1400" dirty="0">
                <a:effectLst/>
                <a:latin typeface="Verdana" panose="020B0604030504040204" pitchFamily="34" charset="0"/>
                <a:ea typeface="Calibri" panose="020F0502020204030204" pitchFamily="34" charset="0"/>
                <a:cs typeface="ArialMT"/>
              </a:rPr>
              <a:t>Présence importante de bulles</a:t>
            </a:r>
            <a:endParaRPr lang="fr-FR" sz="1400" dirty="0">
              <a:effectLst/>
              <a:latin typeface="Calibri" panose="020F0502020204030204" pitchFamily="34" charset="0"/>
              <a:ea typeface="Calibri" panose="020F0502020204030204" pitchFamily="34" charset="0"/>
              <a:cs typeface="CIDFont+F2"/>
            </a:endParaRPr>
          </a:p>
          <a:p>
            <a:pPr marL="800100" lvl="1" indent="-342900">
              <a:lnSpc>
                <a:spcPct val="115000"/>
              </a:lnSpc>
              <a:buFont typeface="CIDFont+F2"/>
              <a:buChar char="•"/>
            </a:pPr>
            <a:r>
              <a:rPr lang="fr-FR" sz="1400" dirty="0">
                <a:effectLst/>
                <a:latin typeface="Verdana" panose="020B0604030504040204" pitchFamily="34" charset="0"/>
                <a:ea typeface="Calibri" panose="020F0502020204030204" pitchFamily="34" charset="0"/>
                <a:cs typeface="ArialMT"/>
              </a:rPr>
              <a:t>Ventilation saccadée</a:t>
            </a:r>
            <a:endParaRPr lang="fr-FR" sz="1400" dirty="0">
              <a:effectLst/>
              <a:latin typeface="Calibri" panose="020F0502020204030204" pitchFamily="34" charset="0"/>
              <a:ea typeface="Calibri" panose="020F0502020204030204" pitchFamily="34" charset="0"/>
              <a:cs typeface="CIDFont+F2"/>
            </a:endParaRPr>
          </a:p>
          <a:p>
            <a:pPr marL="800100" lvl="1" indent="-342900">
              <a:lnSpc>
                <a:spcPct val="115000"/>
              </a:lnSpc>
              <a:spcAft>
                <a:spcPts val="1000"/>
              </a:spcAft>
              <a:buFont typeface="CIDFont+F2"/>
              <a:buChar char="•"/>
            </a:pPr>
            <a:r>
              <a:rPr lang="fr-FR" sz="1400" dirty="0">
                <a:effectLst/>
                <a:latin typeface="Verdana" panose="020B0604030504040204" pitchFamily="34" charset="0"/>
                <a:ea typeface="Calibri" panose="020F0502020204030204" pitchFamily="34" charset="0"/>
                <a:cs typeface="ArialMT"/>
              </a:rPr>
              <a:t>Agitation</a:t>
            </a:r>
            <a:endParaRPr lang="fr-FR" sz="1400" dirty="0">
              <a:effectLst/>
              <a:latin typeface="Calibri" panose="020F0502020204030204" pitchFamily="34" charset="0"/>
              <a:ea typeface="Calibri" panose="020F0502020204030204" pitchFamily="34" charset="0"/>
              <a:cs typeface="CIDFont+F2"/>
            </a:endParaRPr>
          </a:p>
          <a:p>
            <a:pPr marL="0" indent="0">
              <a:buNone/>
            </a:pPr>
            <a:endParaRPr lang="fr-FR" sz="1200" dirty="0"/>
          </a:p>
        </p:txBody>
      </p:sp>
      <p:pic>
        <p:nvPicPr>
          <p:cNvPr id="3" name="Picture 2" descr="Plongée Sub Ivry">
            <a:extLst>
              <a:ext uri="{FF2B5EF4-FFF2-40B4-BE49-F238E27FC236}">
                <a16:creationId xmlns:a16="http://schemas.microsoft.com/office/drawing/2014/main" id="{7F919DEC-5EC0-2BD0-35BF-0FF4DC69B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95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7F7F9-54DA-2EAA-84F1-4D1AF0772D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E97ABF0-7030-9539-2BF8-E39095D77E9F}"/>
              </a:ext>
            </a:extLst>
          </p:cNvPr>
          <p:cNvSpPr>
            <a:spLocks noGrp="1"/>
          </p:cNvSpPr>
          <p:nvPr>
            <p:ph type="title"/>
          </p:nvPr>
        </p:nvSpPr>
        <p:spPr>
          <a:xfrm>
            <a:off x="838200" y="373637"/>
            <a:ext cx="9978342" cy="1041198"/>
          </a:xfrm>
        </p:spPr>
        <p:txBody>
          <a:bodyPr>
            <a:normAutofit/>
          </a:bodyPr>
          <a:lstStyle/>
          <a:p>
            <a:r>
              <a:rPr lang="fr-FR" dirty="0"/>
              <a:t>L’Essoufflement – Conduite à tenir</a:t>
            </a:r>
          </a:p>
        </p:txBody>
      </p:sp>
      <p:sp>
        <p:nvSpPr>
          <p:cNvPr id="5" name="Espace réservé du contenu 4">
            <a:extLst>
              <a:ext uri="{FF2B5EF4-FFF2-40B4-BE49-F238E27FC236}">
                <a16:creationId xmlns:a16="http://schemas.microsoft.com/office/drawing/2014/main" id="{675E7313-54F7-4BA7-919E-FE47D39CE5AA}"/>
              </a:ext>
            </a:extLst>
          </p:cNvPr>
          <p:cNvSpPr>
            <a:spLocks noGrp="1"/>
          </p:cNvSpPr>
          <p:nvPr>
            <p:ph idx="1"/>
          </p:nvPr>
        </p:nvSpPr>
        <p:spPr>
          <a:xfrm>
            <a:off x="838200" y="1469514"/>
            <a:ext cx="4628606" cy="1959486"/>
          </a:xfrm>
        </p:spPr>
        <p:txBody>
          <a:bodyPr>
            <a:normAutofit/>
          </a:bodyPr>
          <a:lstStyle/>
          <a:p>
            <a:pPr>
              <a:lnSpc>
                <a:spcPct val="50000"/>
              </a:lnSpc>
              <a:spcAft>
                <a:spcPts val="1000"/>
              </a:spcAft>
            </a:pPr>
            <a:endParaRPr lang="fr-FR" sz="1700" dirty="0">
              <a:effectLst/>
              <a:ea typeface="Calibri" panose="020F0502020204030204" pitchFamily="34" charset="0"/>
              <a:cs typeface="ArialMT"/>
            </a:endParaRPr>
          </a:p>
          <a:p>
            <a:pPr>
              <a:lnSpc>
                <a:spcPct val="50000"/>
              </a:lnSpc>
              <a:spcAft>
                <a:spcPts val="1000"/>
              </a:spcAft>
            </a:pPr>
            <a:r>
              <a:rPr lang="fr-FR" sz="1700" dirty="0">
                <a:effectLst/>
                <a:ea typeface="Calibri" panose="020F0502020204030204" pitchFamily="34" charset="0"/>
                <a:cs typeface="ArialMT"/>
              </a:rPr>
              <a:t>Arrêter tout effort</a:t>
            </a:r>
          </a:p>
          <a:p>
            <a:pPr>
              <a:lnSpc>
                <a:spcPct val="50000"/>
              </a:lnSpc>
              <a:spcAft>
                <a:spcPts val="1000"/>
              </a:spcAft>
            </a:pPr>
            <a:r>
              <a:rPr lang="fr-FR" sz="1700" dirty="0">
                <a:effectLst/>
                <a:ea typeface="Calibri" panose="020F0502020204030204" pitchFamily="34" charset="0"/>
                <a:cs typeface="ArialMT"/>
              </a:rPr>
              <a:t>Alerter</a:t>
            </a:r>
            <a:endParaRPr lang="fr-FR" sz="1700" dirty="0">
              <a:effectLst/>
              <a:ea typeface="Calibri" panose="020F0502020204030204" pitchFamily="34" charset="0"/>
              <a:cs typeface="Times New Roman" panose="02020603050405020304" pitchFamily="18" charset="0"/>
            </a:endParaRPr>
          </a:p>
          <a:p>
            <a:pPr>
              <a:lnSpc>
                <a:spcPct val="50000"/>
              </a:lnSpc>
              <a:spcAft>
                <a:spcPts val="1000"/>
              </a:spcAft>
            </a:pPr>
            <a:r>
              <a:rPr lang="fr-FR" sz="1700" dirty="0">
                <a:effectLst/>
                <a:ea typeface="Calibri" panose="020F0502020204030204" pitchFamily="34" charset="0"/>
                <a:cs typeface="ArialMT"/>
              </a:rPr>
              <a:t>Essayer de se calmer et insister sur l’expiration</a:t>
            </a:r>
            <a:endParaRPr lang="fr-FR" sz="1700" dirty="0">
              <a:effectLst/>
              <a:ea typeface="Calibri" panose="020F0502020204030204" pitchFamily="34" charset="0"/>
              <a:cs typeface="Times New Roman" panose="02020603050405020304" pitchFamily="18" charset="0"/>
            </a:endParaRPr>
          </a:p>
          <a:p>
            <a:pPr>
              <a:lnSpc>
                <a:spcPct val="50000"/>
              </a:lnSpc>
              <a:spcAft>
                <a:spcPts val="1000"/>
              </a:spcAft>
            </a:pPr>
            <a:r>
              <a:rPr lang="fr-FR" sz="1700" dirty="0">
                <a:effectLst/>
                <a:ea typeface="Calibri" panose="020F0502020204030204" pitchFamily="34" charset="0"/>
                <a:cs typeface="ArialMT"/>
              </a:rPr>
              <a:t>Diminuer la profondeur</a:t>
            </a:r>
            <a:endParaRPr lang="fr-FR" sz="1700" dirty="0">
              <a:effectLst/>
              <a:ea typeface="Calibri" panose="020F0502020204030204" pitchFamily="34" charset="0"/>
              <a:cs typeface="Times New Roman" panose="02020603050405020304" pitchFamily="18" charset="0"/>
            </a:endParaRPr>
          </a:p>
          <a:p>
            <a:pPr marL="0" indent="0">
              <a:buNone/>
            </a:pPr>
            <a:endParaRPr lang="fr-FR" sz="1200" dirty="0"/>
          </a:p>
        </p:txBody>
      </p:sp>
      <p:sp>
        <p:nvSpPr>
          <p:cNvPr id="3" name="Titre 1">
            <a:extLst>
              <a:ext uri="{FF2B5EF4-FFF2-40B4-BE49-F238E27FC236}">
                <a16:creationId xmlns:a16="http://schemas.microsoft.com/office/drawing/2014/main" id="{17385F84-DCDA-127A-7043-4B9936BC9669}"/>
              </a:ext>
            </a:extLst>
          </p:cNvPr>
          <p:cNvSpPr txBox="1">
            <a:spLocks/>
          </p:cNvSpPr>
          <p:nvPr/>
        </p:nvSpPr>
        <p:spPr>
          <a:xfrm>
            <a:off x="914400" y="3581908"/>
            <a:ext cx="9978342" cy="58514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L’Essoufflement – Risques</a:t>
            </a:r>
          </a:p>
        </p:txBody>
      </p:sp>
      <p:sp>
        <p:nvSpPr>
          <p:cNvPr id="6" name="Espace réservé du contenu 4">
            <a:extLst>
              <a:ext uri="{FF2B5EF4-FFF2-40B4-BE49-F238E27FC236}">
                <a16:creationId xmlns:a16="http://schemas.microsoft.com/office/drawing/2014/main" id="{5E407E3C-C127-56FE-5DE3-0114661DC5C7}"/>
              </a:ext>
            </a:extLst>
          </p:cNvPr>
          <p:cNvSpPr txBox="1">
            <a:spLocks/>
          </p:cNvSpPr>
          <p:nvPr/>
        </p:nvSpPr>
        <p:spPr>
          <a:xfrm>
            <a:off x="838200" y="3997233"/>
            <a:ext cx="10439400" cy="26386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spcAft>
                <a:spcPts val="1000"/>
              </a:spcAft>
            </a:pPr>
            <a:endParaRPr lang="fr-FR" sz="1800" dirty="0">
              <a:effectLst/>
              <a:ea typeface="Calibri" panose="020F0502020204030204" pitchFamily="34" charset="0"/>
              <a:cs typeface="ArialMT"/>
            </a:endParaRPr>
          </a:p>
          <a:p>
            <a:pPr>
              <a:lnSpc>
                <a:spcPct val="70000"/>
              </a:lnSpc>
              <a:spcAft>
                <a:spcPts val="1000"/>
              </a:spcAft>
            </a:pPr>
            <a:r>
              <a:rPr lang="fr-FR" sz="1800" dirty="0">
                <a:effectLst/>
                <a:ea typeface="Calibri" panose="020F0502020204030204" pitchFamily="34" charset="0"/>
                <a:cs typeface="ArialMT"/>
              </a:rPr>
              <a:t>Hypercapnie =&gt; perte de connaissance =&gt; NOYADE</a:t>
            </a:r>
            <a:endParaRPr lang="fr-FR" sz="1800" dirty="0">
              <a:effectLst/>
              <a:ea typeface="Calibri" panose="020F0502020204030204" pitchFamily="34" charset="0"/>
              <a:cs typeface="Times New Roman" panose="02020603050405020304" pitchFamily="18" charset="0"/>
            </a:endParaRPr>
          </a:p>
          <a:p>
            <a:pPr>
              <a:lnSpc>
                <a:spcPct val="70000"/>
              </a:lnSpc>
              <a:spcAft>
                <a:spcPts val="1000"/>
              </a:spcAft>
            </a:pPr>
            <a:r>
              <a:rPr lang="fr-FR" sz="1800" dirty="0">
                <a:effectLst/>
                <a:ea typeface="Calibri" panose="020F0502020204030204" pitchFamily="34" charset="0"/>
                <a:cs typeface="ArialMT"/>
              </a:rPr>
              <a:t>Panique =&gt; Inondation des voies respiratoires =&gt; NOYADE</a:t>
            </a:r>
            <a:endParaRPr lang="fr-FR" sz="1800" dirty="0">
              <a:effectLst/>
              <a:ea typeface="Calibri" panose="020F0502020204030204" pitchFamily="34" charset="0"/>
              <a:cs typeface="Times New Roman" panose="02020603050405020304" pitchFamily="18" charset="0"/>
            </a:endParaRPr>
          </a:p>
          <a:p>
            <a:pPr>
              <a:lnSpc>
                <a:spcPct val="70000"/>
              </a:lnSpc>
              <a:spcAft>
                <a:spcPts val="1000"/>
              </a:spcAft>
            </a:pPr>
            <a:r>
              <a:rPr lang="fr-FR" sz="1800" dirty="0">
                <a:effectLst/>
                <a:ea typeface="Calibri" panose="020F0502020204030204" pitchFamily="34" charset="0"/>
                <a:cs typeface="ArialMT"/>
              </a:rPr>
              <a:t>Panique =&gt; Blocage de l’expiration =&gt; SPP</a:t>
            </a:r>
            <a:endParaRPr lang="fr-FR" sz="1800" dirty="0">
              <a:effectLst/>
              <a:ea typeface="Calibri" panose="020F0502020204030204" pitchFamily="34" charset="0"/>
              <a:cs typeface="Times New Roman" panose="02020603050405020304" pitchFamily="18" charset="0"/>
            </a:endParaRPr>
          </a:p>
          <a:p>
            <a:pPr>
              <a:lnSpc>
                <a:spcPct val="70000"/>
              </a:lnSpc>
              <a:spcAft>
                <a:spcPts val="1000"/>
              </a:spcAft>
            </a:pPr>
            <a:r>
              <a:rPr lang="fr-FR" sz="1800" dirty="0">
                <a:effectLst/>
                <a:ea typeface="Calibri" panose="020F0502020204030204" pitchFamily="34" charset="0"/>
                <a:cs typeface="ArialMT"/>
              </a:rPr>
              <a:t>Panique =&gt; remontée trop rapide =&gt; SPP/ADD</a:t>
            </a:r>
            <a:endParaRPr lang="fr-FR" sz="1800" dirty="0">
              <a:effectLst/>
              <a:ea typeface="Calibri" panose="020F0502020204030204" pitchFamily="34" charset="0"/>
              <a:cs typeface="Times New Roman" panose="02020603050405020304" pitchFamily="18" charset="0"/>
            </a:endParaRPr>
          </a:p>
          <a:p>
            <a:pPr>
              <a:lnSpc>
                <a:spcPct val="70000"/>
              </a:lnSpc>
              <a:spcAft>
                <a:spcPts val="1000"/>
              </a:spcAft>
            </a:pPr>
            <a:r>
              <a:rPr lang="fr-FR" sz="1800" dirty="0">
                <a:effectLst/>
                <a:ea typeface="Calibri" panose="020F0502020204030204" pitchFamily="34" charset="0"/>
                <a:cs typeface="ArialMT"/>
              </a:rPr>
              <a:t>Respiration superficielle =&gt; Désaturation insuffisante =&gt; ADD</a:t>
            </a:r>
            <a:endParaRPr lang="fr-FR" sz="1800" dirty="0">
              <a:effectLst/>
              <a:ea typeface="Calibri" panose="020F0502020204030204" pitchFamily="34" charset="0"/>
              <a:cs typeface="Times New Roman" panose="02020603050405020304" pitchFamily="18" charset="0"/>
            </a:endParaRPr>
          </a:p>
          <a:p>
            <a:pPr>
              <a:lnSpc>
                <a:spcPct val="70000"/>
              </a:lnSpc>
              <a:spcAft>
                <a:spcPts val="1000"/>
              </a:spcAft>
            </a:pPr>
            <a:r>
              <a:rPr lang="fr-FR" sz="1800" dirty="0">
                <a:effectLst/>
                <a:ea typeface="Calibri" panose="020F0502020204030204" pitchFamily="34" charset="0"/>
                <a:cs typeface="ArialMT"/>
              </a:rPr>
              <a:t>Surconsommation =&gt; panne d’air</a:t>
            </a:r>
            <a:endParaRPr lang="fr-FR" sz="180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FR" sz="1200" dirty="0"/>
          </a:p>
        </p:txBody>
      </p:sp>
      <p:sp>
        <p:nvSpPr>
          <p:cNvPr id="11" name="ZoneTexte 10">
            <a:extLst>
              <a:ext uri="{FF2B5EF4-FFF2-40B4-BE49-F238E27FC236}">
                <a16:creationId xmlns:a16="http://schemas.microsoft.com/office/drawing/2014/main" id="{D86F7961-C44D-D653-A7F4-B386042DE964}"/>
              </a:ext>
            </a:extLst>
          </p:cNvPr>
          <p:cNvSpPr txBox="1"/>
          <p:nvPr/>
        </p:nvSpPr>
        <p:spPr>
          <a:xfrm>
            <a:off x="1375458" y="1178103"/>
            <a:ext cx="3067241" cy="400110"/>
          </a:xfrm>
          <a:prstGeom prst="rect">
            <a:avLst/>
          </a:prstGeom>
          <a:noFill/>
        </p:spPr>
        <p:txBody>
          <a:bodyPr wrap="square" rtlCol="0">
            <a:spAutoFit/>
          </a:bodyPr>
          <a:lstStyle/>
          <a:p>
            <a:r>
              <a:rPr lang="fr-FR" sz="2000" dirty="0"/>
              <a:t>Pour le plongeur essoufflé</a:t>
            </a:r>
          </a:p>
        </p:txBody>
      </p:sp>
      <p:sp>
        <p:nvSpPr>
          <p:cNvPr id="12" name="ZoneTexte 11">
            <a:extLst>
              <a:ext uri="{FF2B5EF4-FFF2-40B4-BE49-F238E27FC236}">
                <a16:creationId xmlns:a16="http://schemas.microsoft.com/office/drawing/2014/main" id="{C4ABB67D-897C-F771-B1EE-4170563370D7}"/>
              </a:ext>
            </a:extLst>
          </p:cNvPr>
          <p:cNvSpPr txBox="1"/>
          <p:nvPr/>
        </p:nvSpPr>
        <p:spPr>
          <a:xfrm>
            <a:off x="7102096" y="1178103"/>
            <a:ext cx="2301879" cy="400110"/>
          </a:xfrm>
          <a:prstGeom prst="rect">
            <a:avLst/>
          </a:prstGeom>
          <a:noFill/>
        </p:spPr>
        <p:txBody>
          <a:bodyPr wrap="square" rtlCol="0">
            <a:spAutoFit/>
          </a:bodyPr>
          <a:lstStyle/>
          <a:p>
            <a:r>
              <a:rPr lang="fr-FR" sz="2000" dirty="0"/>
              <a:t>Pour le binôme</a:t>
            </a:r>
          </a:p>
        </p:txBody>
      </p:sp>
      <p:sp>
        <p:nvSpPr>
          <p:cNvPr id="13" name="Espace réservé du contenu 4">
            <a:extLst>
              <a:ext uri="{FF2B5EF4-FFF2-40B4-BE49-F238E27FC236}">
                <a16:creationId xmlns:a16="http://schemas.microsoft.com/office/drawing/2014/main" id="{773BBF19-A28C-EDBB-5F71-D6762B5B95F9}"/>
              </a:ext>
            </a:extLst>
          </p:cNvPr>
          <p:cNvSpPr txBox="1">
            <a:spLocks/>
          </p:cNvSpPr>
          <p:nvPr/>
        </p:nvSpPr>
        <p:spPr>
          <a:xfrm>
            <a:off x="6404206" y="1362768"/>
            <a:ext cx="4628606" cy="26344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Saisir, calmer et rassurer le plongeur</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Faire cesser tout effort</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Remonter le plongeur de quelques mètres</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Surveiller la consommation</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Fin de plongée – VOULOIR POURSUIVRE LA PLONGEE APRES ETRE REMONTE DE QUELQUES METRES EST ILLUSOIRE </a:t>
            </a:r>
          </a:p>
          <a:p>
            <a:pPr marL="0" indent="0">
              <a:buFont typeface="Arial" panose="020B0604020202020204" pitchFamily="34" charset="0"/>
              <a:buNone/>
            </a:pPr>
            <a:endParaRPr lang="fr-FR" sz="1200" dirty="0"/>
          </a:p>
        </p:txBody>
      </p:sp>
      <p:pic>
        <p:nvPicPr>
          <p:cNvPr id="7" name="Picture 2" descr="Plongée Sub Ivry">
            <a:extLst>
              <a:ext uri="{FF2B5EF4-FFF2-40B4-BE49-F238E27FC236}">
                <a16:creationId xmlns:a16="http://schemas.microsoft.com/office/drawing/2014/main" id="{CF0E0204-8F18-546E-7F36-15CCEC812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3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5FA8-077E-1E86-9CE1-8DF4AB8111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3F30F8-CC4D-B5C8-E157-689F0C9C6151}"/>
              </a:ext>
            </a:extLst>
          </p:cNvPr>
          <p:cNvSpPr>
            <a:spLocks noGrp="1"/>
          </p:cNvSpPr>
          <p:nvPr>
            <p:ph type="title"/>
          </p:nvPr>
        </p:nvSpPr>
        <p:spPr>
          <a:xfrm>
            <a:off x="838200" y="373636"/>
            <a:ext cx="9978342" cy="1683763"/>
          </a:xfrm>
        </p:spPr>
        <p:txBody>
          <a:bodyPr>
            <a:normAutofit fontScale="90000"/>
          </a:bodyPr>
          <a:lstStyle/>
          <a:p>
            <a:r>
              <a:rPr lang="fr-FR" dirty="0"/>
              <a:t>L’Essoufflement - </a:t>
            </a:r>
            <a:r>
              <a:rPr lang="fr-FR" dirty="0">
                <a:effectLst/>
                <a:ea typeface="Calibri" panose="020F0502020204030204" pitchFamily="34" charset="0"/>
                <a:cs typeface="ArialMT"/>
              </a:rPr>
              <a:t>Facteurs favorisants / Causes et prévention</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graphicFrame>
        <p:nvGraphicFramePr>
          <p:cNvPr id="7" name="Espace réservé du contenu 6">
            <a:extLst>
              <a:ext uri="{FF2B5EF4-FFF2-40B4-BE49-F238E27FC236}">
                <a16:creationId xmlns:a16="http://schemas.microsoft.com/office/drawing/2014/main" id="{563EBDB5-9070-2BA2-6170-A9088A71F743}"/>
              </a:ext>
            </a:extLst>
          </p:cNvPr>
          <p:cNvGraphicFramePr>
            <a:graphicFrameLocks noGrp="1"/>
          </p:cNvGraphicFramePr>
          <p:nvPr>
            <p:ph idx="1"/>
          </p:nvPr>
        </p:nvGraphicFramePr>
        <p:xfrm>
          <a:off x="965200" y="1574801"/>
          <a:ext cx="9978342" cy="5225969"/>
        </p:xfrm>
        <a:graphic>
          <a:graphicData uri="http://schemas.openxmlformats.org/drawingml/2006/table">
            <a:tbl>
              <a:tblPr firstRow="1" firstCol="1" bandRow="1">
                <a:tableStyleId>{5C22544A-7EE6-4342-B048-85BDC9FD1C3A}</a:tableStyleId>
              </a:tblPr>
              <a:tblGrid>
                <a:gridCol w="3565247">
                  <a:extLst>
                    <a:ext uri="{9D8B030D-6E8A-4147-A177-3AD203B41FA5}">
                      <a16:colId xmlns:a16="http://schemas.microsoft.com/office/drawing/2014/main" val="636814561"/>
                    </a:ext>
                  </a:extLst>
                </a:gridCol>
                <a:gridCol w="6413095">
                  <a:extLst>
                    <a:ext uri="{9D8B030D-6E8A-4147-A177-3AD203B41FA5}">
                      <a16:colId xmlns:a16="http://schemas.microsoft.com/office/drawing/2014/main" val="1154683187"/>
                    </a:ext>
                  </a:extLst>
                </a:gridCol>
              </a:tblGrid>
              <a:tr h="300617">
                <a:tc>
                  <a:txBody>
                    <a:bodyPr/>
                    <a:lstStyle/>
                    <a:p>
                      <a:pPr algn="ctr">
                        <a:lnSpc>
                          <a:spcPct val="115000"/>
                        </a:lnSpc>
                        <a:spcAft>
                          <a:spcPts val="1000"/>
                        </a:spcAft>
                      </a:pPr>
                      <a:r>
                        <a:rPr lang="fr-FR" sz="1600" dirty="0">
                          <a:effectLst/>
                        </a:rPr>
                        <a:t>Causes / Facteurs Favorisants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fr-FR" sz="1800" dirty="0">
                          <a:effectLst/>
                        </a:rPr>
                        <a:t>Prévention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8579510"/>
                  </a:ext>
                </a:extLst>
              </a:tr>
              <a:tr h="805811">
                <a:tc>
                  <a:txBody>
                    <a:bodyPr/>
                    <a:lstStyle/>
                    <a:p>
                      <a:pPr>
                        <a:lnSpc>
                          <a:spcPct val="115000"/>
                        </a:lnSpc>
                        <a:spcAft>
                          <a:spcPts val="1000"/>
                        </a:spcAft>
                      </a:pPr>
                      <a:r>
                        <a:rPr lang="fr-FR" sz="1400" dirty="0">
                          <a:effectLst/>
                        </a:rPr>
                        <a:t>Effort important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fr-FR" sz="1600" dirty="0">
                          <a:effectLst/>
                        </a:rPr>
                        <a:t>Maitriser ses efforts en surface comme en immersion. Eviter tout effort inutile, prendre le temps de récupérer, Utiliser son gilet (stabilisation, remontée)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26273399"/>
                  </a:ext>
                </a:extLst>
              </a:tr>
              <a:tr h="531831">
                <a:tc>
                  <a:txBody>
                    <a:bodyPr/>
                    <a:lstStyle/>
                    <a:p>
                      <a:pPr>
                        <a:lnSpc>
                          <a:spcPct val="115000"/>
                        </a:lnSpc>
                        <a:spcAft>
                          <a:spcPts val="1000"/>
                        </a:spcAft>
                      </a:pPr>
                      <a:r>
                        <a:rPr lang="fr-FR" sz="1400" dirty="0">
                          <a:effectLst/>
                        </a:rPr>
                        <a:t>Mauvaise Ventilation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fr-FR" sz="1600" dirty="0">
                          <a:effectLst/>
                        </a:rPr>
                        <a:t>Avoir un vêtement adapté, Entretien et réglage détendeur</a:t>
                      </a:r>
                      <a:br>
                        <a:rPr lang="fr-FR" sz="1600" dirty="0">
                          <a:effectLst/>
                        </a:rPr>
                      </a:br>
                      <a:r>
                        <a:rPr lang="fr-FR" sz="1600" dirty="0">
                          <a:effectLst/>
                        </a:rPr>
                        <a:t>Se forcer à expirer pendant l'immersion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5700239"/>
                  </a:ext>
                </a:extLst>
              </a:tr>
              <a:tr h="878287">
                <a:tc>
                  <a:txBody>
                    <a:bodyPr/>
                    <a:lstStyle/>
                    <a:p>
                      <a:pPr>
                        <a:lnSpc>
                          <a:spcPct val="115000"/>
                        </a:lnSpc>
                        <a:spcAft>
                          <a:spcPts val="1000"/>
                        </a:spcAft>
                      </a:pPr>
                      <a:r>
                        <a:rPr lang="fr-FR" sz="1400" dirty="0">
                          <a:effectLst/>
                        </a:rPr>
                        <a:t>Froid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fr-FR" sz="1600" dirty="0">
                          <a:effectLst/>
                        </a:rPr>
                        <a:t>Consommation accrue d'O² pour se réchauffer Se protéger avant la plongée</a:t>
                      </a:r>
                      <a:br>
                        <a:rPr lang="fr-FR" sz="1600" dirty="0">
                          <a:effectLst/>
                        </a:rPr>
                      </a:br>
                      <a:r>
                        <a:rPr lang="fr-FR" sz="1600" dirty="0">
                          <a:effectLst/>
                        </a:rPr>
                        <a:t>Avoir un équipement adapté (épaisseur, gants, ...) Boire chaud</a:t>
                      </a:r>
                      <a:br>
                        <a:rPr lang="fr-FR" sz="1600" dirty="0">
                          <a:effectLst/>
                        </a:rPr>
                      </a:br>
                      <a:r>
                        <a:rPr lang="fr-FR" sz="1600" dirty="0">
                          <a:effectLst/>
                        </a:rPr>
                        <a:t>Réduire le temps de plongée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66290952"/>
                  </a:ext>
                </a:extLst>
              </a:tr>
              <a:tr h="507634">
                <a:tc>
                  <a:txBody>
                    <a:bodyPr/>
                    <a:lstStyle/>
                    <a:p>
                      <a:pPr>
                        <a:lnSpc>
                          <a:spcPct val="115000"/>
                        </a:lnSpc>
                        <a:spcAft>
                          <a:spcPts val="1000"/>
                        </a:spcAft>
                      </a:pPr>
                      <a:r>
                        <a:rPr lang="fr-FR" sz="1400" dirty="0">
                          <a:effectLst/>
                        </a:rPr>
                        <a:t>Accroissement de la viscosité de l'air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fr-FR" sz="1600" dirty="0">
                          <a:effectLst/>
                        </a:rPr>
                        <a:t>Avoir un détendeur adapté à la profondeur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7106551"/>
                  </a:ext>
                </a:extLst>
              </a:tr>
              <a:tr h="330365">
                <a:tc>
                  <a:txBody>
                    <a:bodyPr/>
                    <a:lstStyle/>
                    <a:p>
                      <a:pPr>
                        <a:lnSpc>
                          <a:spcPct val="115000"/>
                        </a:lnSpc>
                        <a:spcAft>
                          <a:spcPts val="1000"/>
                        </a:spcAft>
                      </a:pPr>
                      <a:r>
                        <a:rPr lang="fr-FR" sz="1400" dirty="0">
                          <a:effectLst/>
                        </a:rPr>
                        <a:t>Bouteille Mal ouverte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fr-FR" sz="1600" dirty="0">
                          <a:effectLst/>
                        </a:rPr>
                        <a:t>Contrôler avant immersion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3505707"/>
                  </a:ext>
                </a:extLst>
              </a:tr>
              <a:tr h="805811">
                <a:tc>
                  <a:txBody>
                    <a:bodyPr/>
                    <a:lstStyle/>
                    <a:p>
                      <a:pPr>
                        <a:lnSpc>
                          <a:spcPct val="115000"/>
                        </a:lnSpc>
                        <a:spcAft>
                          <a:spcPts val="1000"/>
                        </a:spcAft>
                      </a:pPr>
                      <a:r>
                        <a:rPr lang="fr-FR" sz="1400" dirty="0">
                          <a:effectLst/>
                        </a:rPr>
                        <a:t>Lestage inadapté, mauvais équilibrage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fr-FR" sz="1600" dirty="0">
                          <a:effectLst/>
                        </a:rPr>
                        <a:t>Ajuster, tenir compte d'un éventuel changement d'équipement, utiliser le gilet, </a:t>
                      </a:r>
                      <a:r>
                        <a:rPr lang="fr-FR" sz="1600" kern="1200" dirty="0">
                          <a:solidFill>
                            <a:schemeClr val="dk1"/>
                          </a:solidFill>
                          <a:effectLst/>
                          <a:latin typeface="+mn-lt"/>
                          <a:ea typeface="+mn-ea"/>
                          <a:cs typeface="+mn-cs"/>
                        </a:rPr>
                        <a:t>mieux vaut faire son palier à 6 m si l'on est trop léger à 3 m que de labourer le fond en se déplaçant à 45°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13401019"/>
                  </a:ext>
                </a:extLst>
              </a:tr>
              <a:tr h="507634">
                <a:tc>
                  <a:txBody>
                    <a:bodyPr/>
                    <a:lstStyle/>
                    <a:p>
                      <a:pPr>
                        <a:lnSpc>
                          <a:spcPct val="115000"/>
                        </a:lnSpc>
                        <a:spcAft>
                          <a:spcPts val="1000"/>
                        </a:spcAft>
                      </a:pPr>
                      <a:r>
                        <a:rPr lang="fr-FR" sz="1400" dirty="0">
                          <a:effectLst/>
                        </a:rPr>
                        <a:t>Vêtement trop serré : Gêne la respiration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fr-FR" sz="1600" dirty="0">
                          <a:effectLst/>
                        </a:rPr>
                        <a:t>Avoir un vêtement correctement ajusté et d'épaisseur adaptée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48118564"/>
                  </a:ext>
                </a:extLst>
              </a:tr>
              <a:tr h="507634">
                <a:tc>
                  <a:txBody>
                    <a:bodyPr/>
                    <a:lstStyle/>
                    <a:p>
                      <a:pPr>
                        <a:lnSpc>
                          <a:spcPct val="115000"/>
                        </a:lnSpc>
                        <a:spcAft>
                          <a:spcPts val="1000"/>
                        </a:spcAft>
                      </a:pPr>
                      <a:r>
                        <a:rPr lang="fr-FR" sz="1400" dirty="0">
                          <a:effectLst/>
                        </a:rPr>
                        <a:t>Mauvaise condition physique : Fatigue, Stress, maladie,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1000"/>
                        </a:spcAft>
                      </a:pPr>
                      <a:r>
                        <a:rPr lang="fr-FR" sz="1600" dirty="0">
                          <a:effectLst/>
                        </a:rPr>
                        <a:t>Avoir conscience de son état et savoir renoncer à plonger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46820177"/>
                  </a:ext>
                </a:extLst>
              </a:tr>
            </a:tbl>
          </a:graphicData>
        </a:graphic>
      </p:graphicFrame>
      <p:pic>
        <p:nvPicPr>
          <p:cNvPr id="3" name="Picture 2" descr="Plongée Sub Ivry">
            <a:extLst>
              <a:ext uri="{FF2B5EF4-FFF2-40B4-BE49-F238E27FC236}">
                <a16:creationId xmlns:a16="http://schemas.microsoft.com/office/drawing/2014/main" id="{2F6C6537-99BC-357F-E838-A7E7F9D39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579" y="57230"/>
            <a:ext cx="1600441" cy="14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1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B8974-70C8-E65E-BDAC-8B73B17EF9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126A7F7-320E-89F9-BD4F-44C3BE258888}"/>
              </a:ext>
            </a:extLst>
          </p:cNvPr>
          <p:cNvSpPr>
            <a:spLocks noGrp="1"/>
          </p:cNvSpPr>
          <p:nvPr>
            <p:ph type="title"/>
          </p:nvPr>
        </p:nvSpPr>
        <p:spPr/>
        <p:txBody>
          <a:bodyPr/>
          <a:lstStyle/>
          <a:p>
            <a:r>
              <a:rPr lang="fr-FR" dirty="0"/>
              <a:t>La désaturation</a:t>
            </a:r>
            <a:br>
              <a:rPr lang="fr-FR" dirty="0"/>
            </a:br>
            <a:r>
              <a:rPr lang="fr-FR" dirty="0"/>
              <a:t>	</a:t>
            </a:r>
          </a:p>
        </p:txBody>
      </p:sp>
      <p:pic>
        <p:nvPicPr>
          <p:cNvPr id="5" name="Picture 2" descr="Plongée Sub Ivry">
            <a:extLst>
              <a:ext uri="{FF2B5EF4-FFF2-40B4-BE49-F238E27FC236}">
                <a16:creationId xmlns:a16="http://schemas.microsoft.com/office/drawing/2014/main" id="{2CF5A545-6176-1F56-E700-71172F483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996" y="100289"/>
            <a:ext cx="1600441" cy="1497164"/>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BEE6BD55-E7BD-C2AD-B556-0382507316B5}"/>
              </a:ext>
            </a:extLst>
          </p:cNvPr>
          <p:cNvSpPr>
            <a:spLocks noGrp="1"/>
          </p:cNvSpPr>
          <p:nvPr>
            <p:ph idx="1"/>
          </p:nvPr>
        </p:nvSpPr>
        <p:spPr>
          <a:xfrm>
            <a:off x="911914" y="1445559"/>
            <a:ext cx="5744380" cy="4596467"/>
          </a:xfrm>
        </p:spPr>
        <p:txBody>
          <a:bodyPr>
            <a:normAutofit fontScale="62500" lnSpcReduction="20000"/>
          </a:bodyPr>
          <a:lstStyle/>
          <a:p>
            <a:pPr marL="0" indent="0">
              <a:lnSpc>
                <a:spcPct val="120000"/>
              </a:lnSpc>
              <a:buNone/>
            </a:pPr>
            <a:r>
              <a:rPr lang="fr-FR" dirty="0"/>
              <a:t>Au cours du 19ème siècle, des techniques de travail à l’aide d’air comprimé se développent, mais les ouvriers développent des symptômes inconnus. </a:t>
            </a:r>
          </a:p>
          <a:p>
            <a:pPr marL="0" indent="0">
              <a:lnSpc>
                <a:spcPct val="120000"/>
              </a:lnSpc>
              <a:buNone/>
            </a:pPr>
            <a:r>
              <a:rPr lang="fr-FR" dirty="0"/>
              <a:t>Des protocoles de désaturation empiriques (vitesse de remontée lente, durée d’exposition limitée…) et des travaux de recherche mettent en évidence le rôle spécifique de l’azote.</a:t>
            </a:r>
          </a:p>
          <a:p>
            <a:pPr marL="0" indent="0">
              <a:lnSpc>
                <a:spcPct val="120000"/>
              </a:lnSpc>
              <a:buNone/>
            </a:pPr>
            <a:r>
              <a:rPr lang="fr-FR" dirty="0"/>
              <a:t>Mais les solutions proposées ne convainquent pas et les accidents persistent. </a:t>
            </a:r>
          </a:p>
          <a:p>
            <a:pPr marL="0" indent="0">
              <a:lnSpc>
                <a:spcPct val="120000"/>
              </a:lnSpc>
              <a:buNone/>
            </a:pPr>
            <a:r>
              <a:rPr lang="fr-FR" dirty="0"/>
              <a:t>John Scott Haldane propose un modèle de désaturation et en déduit une table de remontée par paliers (1908).</a:t>
            </a:r>
          </a:p>
          <a:p>
            <a:pPr marL="0" indent="0">
              <a:lnSpc>
                <a:spcPct val="120000"/>
              </a:lnSpc>
              <a:buNone/>
            </a:pPr>
            <a:r>
              <a:rPr lang="fr-FR" dirty="0"/>
              <a:t>Depuis, ces modèles n’ont cessé d’évoluer et de s’affiner.</a:t>
            </a:r>
          </a:p>
          <a:p>
            <a:pPr marL="0" indent="0">
              <a:buNone/>
            </a:pPr>
            <a:endParaRPr lang="fr-FR" dirty="0"/>
          </a:p>
        </p:txBody>
      </p:sp>
      <p:pic>
        <p:nvPicPr>
          <p:cNvPr id="1026" name="Picture 2">
            <a:extLst>
              <a:ext uri="{FF2B5EF4-FFF2-40B4-BE49-F238E27FC236}">
                <a16:creationId xmlns:a16="http://schemas.microsoft.com/office/drawing/2014/main" id="{0E7E97E7-91E2-0524-FEAE-E0C602E83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751" y="1174121"/>
            <a:ext cx="2714591" cy="468266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498EC88-8CF7-DA92-F7AB-1FF507E04C8F}"/>
              </a:ext>
            </a:extLst>
          </p:cNvPr>
          <p:cNvSpPr txBox="1"/>
          <p:nvPr/>
        </p:nvSpPr>
        <p:spPr>
          <a:xfrm>
            <a:off x="8137003" y="5914066"/>
            <a:ext cx="1826227" cy="523220"/>
          </a:xfrm>
          <a:prstGeom prst="rect">
            <a:avLst/>
          </a:prstGeom>
          <a:noFill/>
        </p:spPr>
        <p:txBody>
          <a:bodyPr wrap="square" rtlCol="0">
            <a:spAutoFit/>
          </a:bodyPr>
          <a:lstStyle/>
          <a:p>
            <a:pPr algn="ctr"/>
            <a:r>
              <a:rPr lang="fr-FR" sz="1400" b="1" dirty="0"/>
              <a:t>appareil à air comprimé Triger</a:t>
            </a:r>
            <a:endParaRPr lang="fr-FR" sz="1400" dirty="0"/>
          </a:p>
        </p:txBody>
      </p:sp>
    </p:spTree>
    <p:extLst>
      <p:ext uri="{BB962C8B-B14F-4D97-AF65-F5344CB8AC3E}">
        <p14:creationId xmlns:p14="http://schemas.microsoft.com/office/powerpoint/2010/main" val="28152052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1688</Words>
  <Application>Microsoft Office PowerPoint</Application>
  <PresentationFormat>Grand écran</PresentationFormat>
  <Paragraphs>225</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Calibri Light</vt:lpstr>
      <vt:lpstr>CIDFont+F2</vt:lpstr>
      <vt:lpstr>Times New Roman</vt:lpstr>
      <vt:lpstr>Verdana</vt:lpstr>
      <vt:lpstr>Thème Office</vt:lpstr>
      <vt:lpstr>Théorie PA-40</vt:lpstr>
      <vt:lpstr>S’il  te plait, raconte-moi une histoire !</vt:lpstr>
      <vt:lpstr>L’Essoufflement – Qu'est-ce que c’est ?</vt:lpstr>
      <vt:lpstr>L’Essoufflement – Mécanisme</vt:lpstr>
      <vt:lpstr>L’Essoufflement – Mécanisme</vt:lpstr>
      <vt:lpstr>L’Essoufflement – Symptômes</vt:lpstr>
      <vt:lpstr>L’Essoufflement – Conduite à tenir</vt:lpstr>
      <vt:lpstr>L’Essoufflement - Facteurs favorisants / Causes et prévention </vt:lpstr>
      <vt:lpstr>La désaturation  </vt:lpstr>
      <vt:lpstr>Présentation PowerPoint</vt:lpstr>
      <vt:lpstr>Présentation PowerPoint</vt:lpstr>
      <vt:lpstr>Saturation</vt:lpstr>
      <vt:lpstr>Désaturation</vt:lpstr>
      <vt:lpstr>ADD - Symptômes</vt:lpstr>
      <vt:lpstr>ADD - Conduite à tenir</vt:lpstr>
      <vt:lpstr>ADD - Prévention</vt:lpstr>
      <vt:lpstr>FOP, un facteur favorisant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dc:title>
  <dc:creator>Jean-Christophe BARREZ</dc:creator>
  <cp:lastModifiedBy>ncdecor</cp:lastModifiedBy>
  <cp:revision>47</cp:revision>
  <dcterms:created xsi:type="dcterms:W3CDTF">2024-01-23T18:58:22Z</dcterms:created>
  <dcterms:modified xsi:type="dcterms:W3CDTF">2026-02-20T09:16:30Z</dcterms:modified>
</cp:coreProperties>
</file>