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80" r:id="rId4"/>
    <p:sldId id="277" r:id="rId5"/>
    <p:sldId id="278" r:id="rId6"/>
    <p:sldId id="281" r:id="rId7"/>
    <p:sldId id="262" r:id="rId8"/>
    <p:sldId id="282" r:id="rId9"/>
    <p:sldId id="283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6D862C8F-2B86-43C8-B10B-5A17AB7A0D40}">
          <p14:sldIdLst>
            <p14:sldId id="256"/>
            <p14:sldId id="258"/>
            <p14:sldId id="280"/>
            <p14:sldId id="277"/>
            <p14:sldId id="278"/>
            <p14:sldId id="281"/>
            <p14:sldId id="262"/>
            <p14:sldId id="282"/>
            <p14:sldId id="28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65" d="100"/>
          <a:sy n="165" d="100"/>
        </p:scale>
        <p:origin x="144" y="486"/>
      </p:cViewPr>
      <p:guideLst/>
    </p:cSldViewPr>
  </p:slideViewPr>
  <p:notesTextViewPr>
    <p:cViewPr>
      <p:scale>
        <a:sx n="3" d="2"/>
        <a:sy n="3" d="2"/>
      </p:scale>
      <p:origin x="-6" y="-1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28T10:05:53.12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0,'6054'0'0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28T10:13:50.55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 0,'974'20'0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28T10:18:48.80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3,'52'-1,"-21"0,0 1,0 1,1 2,29 7,-38-7,-1 0,0-1,46-2,-39 0,-13-1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28T10:26:19.56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0,'600'71'0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3-28T10:26:27.859"/>
    </inkml:context>
    <inkml:brush xml:id="br0">
      <inkml:brushProperty name="width" value="0.3" units="cm"/>
      <inkml:brushProperty name="height" value="0.6" units="cm"/>
      <inkml:brushProperty name="color" value="#FF25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71,'52'-16,"2"10,-5-1,62 1,-71 6,1-2,58-10,-2 0,0 4,124 6,-128 3,8 9,-44-2,-15-2,0 2,47 16,-37-4,-40-15,0 0,0 0,1-1,-1-1,21 3,33 3,-45-5,1-1,-1 0,41-3,-48-3,-2-1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6CB49-F1E5-4C6F-9A37-84FE3AAC49DA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E38005-C637-44E6-AB8E-F83A04E2EE1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081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170128-5EAE-48D0-A42B-4BD9D69E4E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FFB9F8C-62EA-426F-9300-257A118B7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38A8B7-A965-4E49-944E-598EC2AB4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74204-B24F-48E6-8889-6E10647CBB6C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50677C-EDE8-4466-B3A6-493F7E74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61685D-FA16-4D65-B206-A2A630152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01325-06A1-493E-BF45-A86D55148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181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88807D-4B4E-471B-A12F-0A3E42515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7008034-9325-42BB-90D8-F74039516C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DB868E-A4D0-484C-8EAB-74D50AFE0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74204-B24F-48E6-8889-6E10647CBB6C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B0B315-E0E5-445C-A6BB-C94FAE11D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46A0A6-E30A-441E-A0EA-B58C20D82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01325-06A1-493E-BF45-A86D55148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8960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482F2C9-7B21-431C-96FC-883DFFDB56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FC11056-EA54-493F-A362-B1D1C9B901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D20B6D-8B72-497F-A329-7A1A9A29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74204-B24F-48E6-8889-6E10647CBB6C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5301D2-A6CA-47A9-86AC-1A1C402C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C14EF2-F809-4E56-9DFD-87F12B361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01325-06A1-493E-BF45-A86D55148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1859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6ECC66-824F-4DD8-8CFC-81B274FE2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3899AF-A853-4871-875C-7897BDDDF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F04B26-932E-47A4-867C-8C1A2C7D9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74204-B24F-48E6-8889-6E10647CBB6C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C8CB92-DEDE-41FD-BA4D-1771C1505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28120D-0A52-428A-8DD6-168193795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01325-06A1-493E-BF45-A86D55148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1961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F250D5-1E56-4D34-9F15-CA2985DD1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5D0089-E70D-45AC-B002-02877848E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CF027B-76E0-4DC3-AD0C-E4A60623E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74204-B24F-48E6-8889-6E10647CBB6C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7287FE-C39C-436B-9B51-B9EA0CA3D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A7B466-FFE2-4DC1-A40F-0CFAC6C84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01325-06A1-493E-BF45-A86D55148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3562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611F81-053F-46ED-B052-EF975FB0E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A62D14-0942-4DEB-B20F-D1917F471E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73E319F-8141-42B7-A2A5-D1214C6932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C6D0E22-AD50-46D3-9600-AE953A0B2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74204-B24F-48E6-8889-6E10647CBB6C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C9E9CE4-BD70-4D5D-94E6-7F2C71ACE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E128557-F85D-4D19-8CFD-AF0301A55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01325-06A1-493E-BF45-A86D55148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3032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A94B67-E0CE-4F83-83B9-A1264BFA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2761AB2-AB94-448E-B39E-93C8FBAFA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857FE1C-2E18-4435-BB87-355B60143C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8725FB1-21BD-4470-BB36-5A0955D975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37D31C6-EFBD-4FCD-8216-7C45DC5F51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41C1F86-C444-4BA5-A1EA-70201936E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74204-B24F-48E6-8889-6E10647CBB6C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6DDDD8D-86A6-4B3A-B4FF-E00811DED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DD9C5EF-73D2-41E4-ACEC-9A0E1F7EA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01325-06A1-493E-BF45-A86D55148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108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56717A-EFD7-480F-9B76-6EA9646B4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8BB25E1-FE7F-4594-9D26-79573AECC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74204-B24F-48E6-8889-6E10647CBB6C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A3C880F-4A6F-4188-898D-A8A02CF2B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DBE48BD-C437-4405-9F79-F80BBDB5D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01325-06A1-493E-BF45-A86D55148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790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3377835-CDE1-4852-BB3D-083FE04DB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74204-B24F-48E6-8889-6E10647CBB6C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FF7F325-DC2F-4834-8F20-DEFDCD10A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DA09FB8-F0D5-442F-8A4C-973907B65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01325-06A1-493E-BF45-A86D55148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9936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63DB33-114C-4025-960B-66F5B797B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E65642-8A76-468E-920F-1D7FA6800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7D2ADB4-93A6-4D6F-8D9E-597F6F96C1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6BB4345-C5A2-43E7-A868-2ED391160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74204-B24F-48E6-8889-6E10647CBB6C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47C5B5C-4A24-4BED-AC93-C0FD86B4B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9FB273B-090F-4F95-90D8-1C8D1CD70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01325-06A1-493E-BF45-A86D55148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7286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76F374-22CC-4ECD-8140-E9163E127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8F4D401-E2F7-4A54-BAA5-718A42CF25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08A8E1D-CE74-4BB8-9833-9827EE97E1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77A111A-25B0-40F8-803C-1E618E571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74204-B24F-48E6-8889-6E10647CBB6C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E9BDAC8-4046-4986-BB1A-C1EDC5765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568CECB-F4E1-4145-AE28-BB152A30C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01325-06A1-493E-BF45-A86D55148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685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6081ED4-1F46-4D37-BD57-F092F6819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D3C59ED-D899-4EEF-9E48-1D80DD52DE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D269A2-17BE-42A6-9CD4-DC6D5E7CA3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74204-B24F-48E6-8889-6E10647CBB6C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56FFD7-25A6-44C5-8D3D-4253587544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4CB02D-4CEA-44DE-A8A4-7F9344F0AE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01325-06A1-493E-BF45-A86D551487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1469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customXml" Target="../ink/ink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customXml" Target="../ink/ink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5.png"/><Relationship Id="rId5" Type="http://schemas.openxmlformats.org/officeDocument/2006/relationships/image" Target="../media/image11.png"/><Relationship Id="rId10" Type="http://schemas.openxmlformats.org/officeDocument/2006/relationships/customXml" Target="../ink/ink5.xml"/><Relationship Id="rId4" Type="http://schemas.openxmlformats.org/officeDocument/2006/relationships/customXml" Target="../ink/ink3.xml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DFA36E-633C-48F1-965A-85DAFAB60C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Théorie PA-40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85BD637-90E3-4385-8C97-55EFE38AF6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Cours n°5 </a:t>
            </a:r>
          </a:p>
          <a:p>
            <a:r>
              <a:rPr lang="fr-FR" dirty="0"/>
              <a:t>Planification et briefing, tables plongées consécutives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DB916FC-E4D7-47B6-8D7A-CFF57BB466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1600" y="3414720"/>
            <a:ext cx="28800" cy="28560"/>
          </a:xfrm>
          <a:prstGeom prst="rect">
            <a:avLst/>
          </a:prstGeom>
        </p:spPr>
      </p:pic>
      <p:pic>
        <p:nvPicPr>
          <p:cNvPr id="4" name="Picture 2" descr="Plongée Sub Ivry">
            <a:extLst>
              <a:ext uri="{FF2B5EF4-FFF2-40B4-BE49-F238E27FC236}">
                <a16:creationId xmlns:a16="http://schemas.microsoft.com/office/drawing/2014/main" id="{43FD18D2-C9F3-4DF0-C652-2AE56C4A6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0996" y="100289"/>
            <a:ext cx="1600441" cy="149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9812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252C09-3A4E-443F-85AB-3CB69E4C2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Planification et briefing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1CA998-68BC-486F-B059-13719800A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7453"/>
            <a:ext cx="10515600" cy="989490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Atelier par binôme ou trinôme :</a:t>
            </a:r>
          </a:p>
          <a:p>
            <a:pPr lvl="1"/>
            <a:r>
              <a:rPr lang="fr-FR" dirty="0"/>
              <a:t>Préparez un briefing incluant la planification sur l’épave « Le Rubis ».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5" name="Picture 2" descr="Plongée Sub Ivry">
            <a:extLst>
              <a:ext uri="{FF2B5EF4-FFF2-40B4-BE49-F238E27FC236}">
                <a16:creationId xmlns:a16="http://schemas.microsoft.com/office/drawing/2014/main" id="{466DE0C6-343E-230E-A0C6-D3268D16EF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0996" y="100289"/>
            <a:ext cx="1600441" cy="149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B5151CD6-7D7E-45C4-B951-8C03217956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641" y="2746000"/>
            <a:ext cx="9776011" cy="305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620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BF56F9-13E9-CAED-1F3A-7F8C08979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105AD3-79CD-B60E-606C-63E66224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Planification et briefing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C04E2C-5331-01CA-504C-ACAD7043A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5017"/>
            <a:ext cx="10515600" cy="42421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Contenu d’un briefing :</a:t>
            </a:r>
          </a:p>
          <a:p>
            <a:pPr lvl="1"/>
            <a:r>
              <a:rPr lang="fr-FR" dirty="0"/>
              <a:t>Niveau, expérience, connaissance du site</a:t>
            </a:r>
          </a:p>
          <a:p>
            <a:pPr lvl="1"/>
            <a:r>
              <a:rPr lang="fr-FR" dirty="0"/>
              <a:t>Contrôle du matériel</a:t>
            </a:r>
          </a:p>
          <a:p>
            <a:pPr lvl="1"/>
            <a:r>
              <a:rPr lang="fr-FR" dirty="0"/>
              <a:t>Planification : profondeur et durée max, paliers, parcours, en fonction de sa consommation</a:t>
            </a:r>
          </a:p>
          <a:p>
            <a:pPr lvl="1"/>
            <a:r>
              <a:rPr lang="fr-FR" dirty="0"/>
              <a:t>Rappel des signes</a:t>
            </a:r>
          </a:p>
          <a:p>
            <a:pPr lvl="1"/>
            <a:r>
              <a:rPr lang="fr-FR" dirty="0"/>
              <a:t>Prévention : que fait-on si… ?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5" name="Picture 2" descr="Plongée Sub Ivry">
            <a:extLst>
              <a:ext uri="{FF2B5EF4-FFF2-40B4-BE49-F238E27FC236}">
                <a16:creationId xmlns:a16="http://schemas.microsoft.com/office/drawing/2014/main" id="{1B3F8AE4-2905-6835-1880-7E574B95A5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0996" y="100289"/>
            <a:ext cx="1600441" cy="149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0719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F90FA-AA34-1670-8E78-32FF8B894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76E335-EDCC-E497-B09D-14AFFBBFC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1932"/>
          </a:xfrm>
        </p:spPr>
        <p:txBody>
          <a:bodyPr>
            <a:normAutofit fontScale="90000"/>
          </a:bodyPr>
          <a:lstStyle/>
          <a:p>
            <a:r>
              <a:rPr lang="fr-FR" dirty="0"/>
              <a:t>Planification et briefing</a:t>
            </a:r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544E69BE-8E30-DFFE-70D6-2E2FB08D04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350" y="1456987"/>
            <a:ext cx="7505700" cy="2197100"/>
          </a:xfrm>
          <a:prstGeom prst="rect">
            <a:avLst/>
          </a:prstGeom>
        </p:spPr>
      </p:pic>
      <p:pic>
        <p:nvPicPr>
          <p:cNvPr id="3" name="Picture 2" descr="Plongée Sub Ivry">
            <a:extLst>
              <a:ext uri="{FF2B5EF4-FFF2-40B4-BE49-F238E27FC236}">
                <a16:creationId xmlns:a16="http://schemas.microsoft.com/office/drawing/2014/main" id="{BCB757C9-B138-E53C-89B2-E3C13C18D6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0996" y="100289"/>
            <a:ext cx="1600441" cy="149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D2CC0439-A2FF-405D-D2C6-7E51E2657DA1}"/>
              </a:ext>
            </a:extLst>
          </p:cNvPr>
          <p:cNvSpPr txBox="1"/>
          <p:nvPr/>
        </p:nvSpPr>
        <p:spPr>
          <a:xfrm>
            <a:off x="978061" y="3744410"/>
            <a:ext cx="1009891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Brief du DP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Immersion à la bouée, le bout emmène directement sur le massif.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Durée de la plongée : 60 minutes max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50 bar sur le bateau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dirty="0"/>
              <a:t>Préparez votre briefing incluant la planification, consignes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Bloc de 15 litres, gonflé à 210 bars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Consommation 18 l/minute</a:t>
            </a:r>
          </a:p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134F9AE-C458-1182-4DA3-BEB630880374}"/>
              </a:ext>
            </a:extLst>
          </p:cNvPr>
          <p:cNvSpPr txBox="1"/>
          <p:nvPr/>
        </p:nvSpPr>
        <p:spPr>
          <a:xfrm>
            <a:off x="1082233" y="947058"/>
            <a:ext cx="7263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Le site : « Le Rubis »</a:t>
            </a:r>
          </a:p>
        </p:txBody>
      </p:sp>
    </p:spTree>
    <p:extLst>
      <p:ext uri="{BB962C8B-B14F-4D97-AF65-F5344CB8AC3E}">
        <p14:creationId xmlns:p14="http://schemas.microsoft.com/office/powerpoint/2010/main" val="3147930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58361-AC70-A2FD-FD9E-22A85320F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B65DA5-B7FA-1255-87A3-E62ECB620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1932"/>
          </a:xfrm>
        </p:spPr>
        <p:txBody>
          <a:bodyPr>
            <a:normAutofit fontScale="90000"/>
          </a:bodyPr>
          <a:lstStyle/>
          <a:p>
            <a:r>
              <a:rPr lang="fr-FR" dirty="0"/>
              <a:t>Planification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FF55936-0756-B75C-6EB2-CE1A252B7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8004"/>
            <a:ext cx="10952018" cy="52299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Rappel des formules pour calculer votre consommation en gaz.</a:t>
            </a:r>
          </a:p>
          <a:p>
            <a:r>
              <a:rPr lang="fr-FR" sz="2400" dirty="0"/>
              <a:t>Consommation à profondeur constante :</a:t>
            </a:r>
          </a:p>
          <a:p>
            <a:pPr lvl="1"/>
            <a:r>
              <a:rPr lang="fr-FR" sz="2000" dirty="0"/>
              <a:t>Consommation à la surface (en litres/minute) x Pression absolue (en bar) x Temps en minute</a:t>
            </a:r>
          </a:p>
          <a:p>
            <a:pPr lvl="2"/>
            <a:r>
              <a:rPr lang="fr-FR" sz="1600" dirty="0"/>
              <a:t>Exemple : à 35m, pour une consommation de 20l/mn à la surface, pendant 18 minutes :</a:t>
            </a:r>
          </a:p>
          <a:p>
            <a:pPr lvl="2"/>
            <a:r>
              <a:rPr lang="fr-FR" sz="1600" dirty="0"/>
              <a:t>20 (l/mn) x 4,5 (</a:t>
            </a:r>
            <a:r>
              <a:rPr lang="fr-FR" sz="1600" dirty="0" err="1"/>
              <a:t>Pabs</a:t>
            </a:r>
            <a:r>
              <a:rPr lang="fr-FR" sz="1600" dirty="0"/>
              <a:t> 35m) x 18 (minutes) = 1620 litres</a:t>
            </a:r>
          </a:p>
          <a:p>
            <a:pPr lvl="2"/>
            <a:r>
              <a:rPr lang="fr-FR" sz="1600" dirty="0"/>
              <a:t>Exemple : 6 minutes de palier à 3 m :</a:t>
            </a:r>
          </a:p>
          <a:p>
            <a:pPr lvl="2"/>
            <a:r>
              <a:rPr lang="fr-FR" sz="1600" dirty="0"/>
              <a:t>20 (l/mn) x 1,3 (</a:t>
            </a:r>
            <a:r>
              <a:rPr lang="fr-FR" sz="1600" dirty="0" err="1"/>
              <a:t>Pabs</a:t>
            </a:r>
            <a:r>
              <a:rPr lang="fr-FR" sz="1600" dirty="0"/>
              <a:t> 3m) x 6 (minutes) = 156 litres</a:t>
            </a:r>
          </a:p>
          <a:p>
            <a:r>
              <a:rPr lang="fr-FR" sz="2400" dirty="0"/>
              <a:t>Consommation pour la remontée </a:t>
            </a:r>
            <a:r>
              <a:rPr lang="fr-FR" sz="2000" dirty="0"/>
              <a:t>(on considère la remontée totale, du fond à la surface):</a:t>
            </a:r>
          </a:p>
          <a:p>
            <a:pPr lvl="1"/>
            <a:r>
              <a:rPr lang="fr-FR" sz="2000" dirty="0"/>
              <a:t>Consommation à la surface (en litres/minute) x Pression moyenne (en bar) x Temps en minute </a:t>
            </a:r>
          </a:p>
          <a:p>
            <a:pPr marL="914400" lvl="2" indent="0">
              <a:buNone/>
            </a:pPr>
            <a:r>
              <a:rPr lang="fr-FR" sz="1600" dirty="0"/>
              <a:t>Soit</a:t>
            </a:r>
          </a:p>
          <a:p>
            <a:pPr lvl="1"/>
            <a:r>
              <a:rPr lang="fr-FR" sz="2000" dirty="0"/>
              <a:t>Consommation x [(PressionMax+1)/2] x [</a:t>
            </a:r>
            <a:r>
              <a:rPr lang="fr-FR" sz="2000" dirty="0" err="1"/>
              <a:t>ProfondeurMax</a:t>
            </a:r>
            <a:r>
              <a:rPr lang="fr-FR" sz="2000" dirty="0"/>
              <a:t>/10</a:t>
            </a:r>
            <a:r>
              <a:rPr lang="fr-FR" sz="1800" dirty="0"/>
              <a:t>(vitesse de remontée 10m/mn)</a:t>
            </a:r>
            <a:r>
              <a:rPr lang="fr-FR" sz="2000" dirty="0"/>
              <a:t>] </a:t>
            </a:r>
          </a:p>
          <a:p>
            <a:pPr lvl="2"/>
            <a:r>
              <a:rPr lang="fr-FR" sz="1600" dirty="0"/>
              <a:t>Exemple : de 35m à la surface :</a:t>
            </a:r>
          </a:p>
          <a:p>
            <a:pPr lvl="2"/>
            <a:r>
              <a:rPr lang="fr-FR" sz="1600" dirty="0"/>
              <a:t>20 (l/mn) x [(4,5(</a:t>
            </a:r>
            <a:r>
              <a:rPr lang="fr-FR" sz="1600" dirty="0" err="1"/>
              <a:t>Pabs</a:t>
            </a:r>
            <a:r>
              <a:rPr lang="fr-FR" sz="1600" dirty="0"/>
              <a:t> 35m)+1)/2] x [35/10] =</a:t>
            </a:r>
          </a:p>
          <a:p>
            <a:pPr lvl="2"/>
            <a:r>
              <a:rPr lang="fr-FR" sz="1600" dirty="0"/>
              <a:t>20 X 2,75 x 3,5 = 192,5 litres</a:t>
            </a:r>
          </a:p>
          <a:p>
            <a:pPr lvl="1"/>
            <a:r>
              <a:rPr lang="fr-FR" sz="2000" dirty="0"/>
              <a:t>La pression moyenne peut aussi se calculer par [(35 (profondeur max)/2)/10]+1</a:t>
            </a:r>
          </a:p>
        </p:txBody>
      </p:sp>
      <p:pic>
        <p:nvPicPr>
          <p:cNvPr id="3" name="Picture 2" descr="Plongée Sub Ivry">
            <a:extLst>
              <a:ext uri="{FF2B5EF4-FFF2-40B4-BE49-F238E27FC236}">
                <a16:creationId xmlns:a16="http://schemas.microsoft.com/office/drawing/2014/main" id="{8AB00CE9-8516-73AF-69AE-DFD0B8BD94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0996" y="100289"/>
            <a:ext cx="1600441" cy="149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3598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94683D-7632-15C9-3524-E56B609AA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EA2E6F-56FA-A53E-8B21-54CB3D5EC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1932"/>
          </a:xfrm>
        </p:spPr>
        <p:txBody>
          <a:bodyPr>
            <a:normAutofit fontScale="90000"/>
          </a:bodyPr>
          <a:lstStyle/>
          <a:p>
            <a:r>
              <a:rPr lang="fr-FR" dirty="0"/>
              <a:t>Planification</a:t>
            </a:r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FC230FD2-5B7C-9AF2-3B3B-E98297812E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3740" y="1151582"/>
            <a:ext cx="2572109" cy="1800476"/>
          </a:xfrm>
          <a:prstGeom prst="rect">
            <a:avLst/>
          </a:prstGeom>
        </p:spPr>
      </p:pic>
      <p:pic>
        <p:nvPicPr>
          <p:cNvPr id="3" name="Picture 2" descr="Plongée Sub Ivry">
            <a:extLst>
              <a:ext uri="{FF2B5EF4-FFF2-40B4-BE49-F238E27FC236}">
                <a16:creationId xmlns:a16="http://schemas.microsoft.com/office/drawing/2014/main" id="{712BE93C-14A6-89E2-038A-F62F5FD850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0996" y="100289"/>
            <a:ext cx="1600441" cy="149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1" name="Encre 10">
                <a:extLst>
                  <a:ext uri="{FF2B5EF4-FFF2-40B4-BE49-F238E27FC236}">
                    <a16:creationId xmlns:a16="http://schemas.microsoft.com/office/drawing/2014/main" id="{EE98AF13-9E37-3970-AA5D-E55DE1C215D9}"/>
                  </a:ext>
                </a:extLst>
              </p14:cNvPr>
              <p14:cNvContentPartPr/>
              <p14:nvPr/>
            </p14:nvContentPartPr>
            <p14:xfrm>
              <a:off x="1319960" y="2144877"/>
              <a:ext cx="2179800" cy="360"/>
            </p14:xfrm>
          </p:contentPart>
        </mc:Choice>
        <mc:Fallback xmlns="">
          <p:pic>
            <p:nvPicPr>
              <p:cNvPr id="11" name="Encre 10">
                <a:extLst>
                  <a:ext uri="{FF2B5EF4-FFF2-40B4-BE49-F238E27FC236}">
                    <a16:creationId xmlns:a16="http://schemas.microsoft.com/office/drawing/2014/main" id="{EE98AF13-9E37-3970-AA5D-E55DE1C215D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265960" y="2036877"/>
                <a:ext cx="2287440" cy="21600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A2C631EA-AA4D-C16B-BC77-0A3C3D719D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285402"/>
              </p:ext>
            </p:extLst>
          </p:nvPr>
        </p:nvGraphicFramePr>
        <p:xfrm>
          <a:off x="923740" y="3289300"/>
          <a:ext cx="6692900" cy="228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608988840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341537737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1934151725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119183455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767605168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44231444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Paramètres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prof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durée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palier 6m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palier 3 m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conso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297036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40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20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38979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35007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Bloc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debut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bloc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total en l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utilisable en l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31817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210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3150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2362,5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87336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954904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litres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bar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pression bouteille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à la minute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en bar/minute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508377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fond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1800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120,00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90,00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90,00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6,00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832855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remontée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216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14,40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75,60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54,00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3,60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29943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palier 6 m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28,8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1,92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73,68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28,80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1,92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716042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palier 3m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210,6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14,04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59,64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23,40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1,56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003711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u="none" strike="noStrike">
                          <a:effectLst/>
                        </a:rPr>
                        <a:t>2255,4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013575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1912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0429B-D9DE-B265-C65D-423578B4E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06AAB4-2B90-3E35-FF14-C6BBCA66B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1932"/>
          </a:xfrm>
        </p:spPr>
        <p:txBody>
          <a:bodyPr>
            <a:normAutofit fontScale="90000"/>
          </a:bodyPr>
          <a:lstStyle/>
          <a:p>
            <a:r>
              <a:rPr lang="fr-FR" dirty="0"/>
              <a:t>Planification – Plongées successives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821382D2-2511-D619-DD6B-8B9CF8120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7453"/>
            <a:ext cx="10515600" cy="4579510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Cette après-midi, après cette mémorable plongée sur le rubis ce matin (vous êtes sorti de l’eau à 11h), vous repartez sur le site de la </a:t>
            </a:r>
            <a:r>
              <a:rPr lang="fr-FR" dirty="0" err="1"/>
              <a:t>Gabinière</a:t>
            </a:r>
            <a:r>
              <a:rPr lang="fr-FR" dirty="0"/>
              <a:t>.</a:t>
            </a:r>
          </a:p>
          <a:p>
            <a:pPr marL="0" indent="0">
              <a:buNone/>
            </a:pPr>
            <a:r>
              <a:rPr lang="fr-FR" dirty="0"/>
              <a:t>L’immersion aura lieu à 14h40, 30 m max, et DTR max 12 minutes.</a:t>
            </a:r>
          </a:p>
          <a:p>
            <a:pPr marL="0" indent="0">
              <a:buNone/>
            </a:pPr>
            <a:r>
              <a:rPr lang="fr-FR" dirty="0"/>
              <a:t>Combien de temps allez-vous pouvoir rester au fond ?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3" name="Picture 2" descr="Plongée Sub Ivry">
            <a:extLst>
              <a:ext uri="{FF2B5EF4-FFF2-40B4-BE49-F238E27FC236}">
                <a16:creationId xmlns:a16="http://schemas.microsoft.com/office/drawing/2014/main" id="{4EA314C5-CD59-10D7-F91C-F8681A0EB0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0996" y="100289"/>
            <a:ext cx="1600441" cy="149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3234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EA2D9-8731-4CF5-7B0B-D8AA0851BE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27E4AA-7240-9C7F-8105-860EAD6A3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1932"/>
          </a:xfrm>
        </p:spPr>
        <p:txBody>
          <a:bodyPr>
            <a:normAutofit fontScale="90000"/>
          </a:bodyPr>
          <a:lstStyle/>
          <a:p>
            <a:r>
              <a:rPr lang="fr-FR" dirty="0"/>
              <a:t>Planification – Plongées successives</a:t>
            </a:r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072623C1-03DD-3011-65AE-B3914885B5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05756" y="1070823"/>
            <a:ext cx="2283135" cy="852079"/>
          </a:xfrm>
          <a:prstGeom prst="rect">
            <a:avLst/>
          </a:prstGeom>
        </p:spPr>
      </p:pic>
      <p:pic>
        <p:nvPicPr>
          <p:cNvPr id="3" name="Picture 2" descr="Plongée Sub Ivry">
            <a:extLst>
              <a:ext uri="{FF2B5EF4-FFF2-40B4-BE49-F238E27FC236}">
                <a16:creationId xmlns:a16="http://schemas.microsoft.com/office/drawing/2014/main" id="{8CEAF920-04B7-1410-7F6F-A6F8535D1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0996" y="100289"/>
            <a:ext cx="1600441" cy="149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7DE2B898-7750-9DAA-AE30-CD83EE62F5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5756" y="2142590"/>
            <a:ext cx="6460453" cy="3644587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D2877C5F-CF14-2BB5-31C2-D5FD8D13AAB3}"/>
              </a:ext>
            </a:extLst>
          </p:cNvPr>
          <p:cNvSpPr txBox="1"/>
          <p:nvPr/>
        </p:nvSpPr>
        <p:spPr>
          <a:xfrm>
            <a:off x="935026" y="1127531"/>
            <a:ext cx="38707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Détermination du groupe de sortie :</a:t>
            </a:r>
          </a:p>
          <a:p>
            <a:r>
              <a:rPr lang="fr-FR" dirty="0"/>
              <a:t>H</a:t>
            </a:r>
          </a:p>
          <a:p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9D14FBC-D449-640D-6DBE-2DCC112FC1DD}"/>
              </a:ext>
            </a:extLst>
          </p:cNvPr>
          <p:cNvSpPr txBox="1"/>
          <p:nvPr/>
        </p:nvSpPr>
        <p:spPr>
          <a:xfrm>
            <a:off x="925791" y="2505670"/>
            <a:ext cx="3870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Détermination de l’azote résiduel :</a:t>
            </a:r>
          </a:p>
          <a:p>
            <a:endParaRPr lang="fr-FR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6" name="Encre 15">
                <a:extLst>
                  <a:ext uri="{FF2B5EF4-FFF2-40B4-BE49-F238E27FC236}">
                    <a16:creationId xmlns:a16="http://schemas.microsoft.com/office/drawing/2014/main" id="{1E85A638-EA76-82EB-82B3-0E6CB03DD927}"/>
                  </a:ext>
                </a:extLst>
              </p14:cNvPr>
              <p14:cNvContentPartPr/>
              <p14:nvPr/>
            </p14:nvContentPartPr>
            <p14:xfrm flipH="1" flipV="1">
              <a:off x="9494480" y="4166277"/>
              <a:ext cx="351000" cy="7200"/>
            </p14:xfrm>
          </p:contentPart>
        </mc:Choice>
        <mc:Fallback xmlns="">
          <p:pic>
            <p:nvPicPr>
              <p:cNvPr id="16" name="Encre 15">
                <a:extLst>
                  <a:ext uri="{FF2B5EF4-FFF2-40B4-BE49-F238E27FC236}">
                    <a16:creationId xmlns:a16="http://schemas.microsoft.com/office/drawing/2014/main" id="{1E85A638-EA76-82EB-82B3-0E6CB03DD92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 flipH="1" flipV="1">
                <a:off x="9440840" y="4063420"/>
                <a:ext cx="458640" cy="212571"/>
              </a:xfrm>
              <a:prstGeom prst="rect">
                <a:avLst/>
              </a:prstGeom>
            </p:spPr>
          </p:pic>
        </mc:Fallback>
      </mc:AlternateContent>
      <p:sp>
        <p:nvSpPr>
          <p:cNvPr id="17" name="ZoneTexte 16">
            <a:extLst>
              <a:ext uri="{FF2B5EF4-FFF2-40B4-BE49-F238E27FC236}">
                <a16:creationId xmlns:a16="http://schemas.microsoft.com/office/drawing/2014/main" id="{8E87F031-F6D5-203A-FC4C-8F247EC8C2BE}"/>
              </a:ext>
            </a:extLst>
          </p:cNvPr>
          <p:cNvSpPr txBox="1"/>
          <p:nvPr/>
        </p:nvSpPr>
        <p:spPr>
          <a:xfrm>
            <a:off x="935026" y="2835183"/>
            <a:ext cx="3870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0,91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8603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6F14F5-CD12-9D88-F1F5-08A097206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628F0B-5789-D145-B7E6-42CFE962D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1932"/>
          </a:xfrm>
        </p:spPr>
        <p:txBody>
          <a:bodyPr>
            <a:normAutofit fontScale="90000"/>
          </a:bodyPr>
          <a:lstStyle/>
          <a:p>
            <a:r>
              <a:rPr lang="fr-FR" dirty="0"/>
              <a:t>Planification – Plongées successives</a:t>
            </a:r>
          </a:p>
        </p:txBody>
      </p:sp>
      <p:pic>
        <p:nvPicPr>
          <p:cNvPr id="3" name="Picture 2" descr="Plongée Sub Ivry">
            <a:extLst>
              <a:ext uri="{FF2B5EF4-FFF2-40B4-BE49-F238E27FC236}">
                <a16:creationId xmlns:a16="http://schemas.microsoft.com/office/drawing/2014/main" id="{DFACC302-1AB3-78B9-0625-6B150D788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6453" y="100289"/>
            <a:ext cx="1254984" cy="117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DAE88867-703C-05E0-1FAF-D79F8528EF26}"/>
              </a:ext>
            </a:extLst>
          </p:cNvPr>
          <p:cNvSpPr txBox="1"/>
          <p:nvPr/>
        </p:nvSpPr>
        <p:spPr>
          <a:xfrm>
            <a:off x="765898" y="951122"/>
            <a:ext cx="4940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Détermination de la majoration en minutes :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17AE14A-9ED2-FC23-E3A0-B8593B1897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8441" y="1297371"/>
            <a:ext cx="8688012" cy="265784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1" name="Encre 10">
                <a:extLst>
                  <a:ext uri="{FF2B5EF4-FFF2-40B4-BE49-F238E27FC236}">
                    <a16:creationId xmlns:a16="http://schemas.microsoft.com/office/drawing/2014/main" id="{B65DEFDA-F2D2-B9C7-CF89-56649747A369}"/>
                  </a:ext>
                </a:extLst>
              </p14:cNvPr>
              <p14:cNvContentPartPr/>
              <p14:nvPr/>
            </p14:nvContentPartPr>
            <p14:xfrm>
              <a:off x="7783968" y="2856554"/>
              <a:ext cx="150840" cy="8280"/>
            </p14:xfrm>
          </p:contentPart>
        </mc:Choice>
        <mc:Fallback xmlns="">
          <p:pic>
            <p:nvPicPr>
              <p:cNvPr id="11" name="Encre 10">
                <a:extLst>
                  <a:ext uri="{FF2B5EF4-FFF2-40B4-BE49-F238E27FC236}">
                    <a16:creationId xmlns:a16="http://schemas.microsoft.com/office/drawing/2014/main" id="{B65DEFDA-F2D2-B9C7-CF89-56649747A36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729968" y="2748914"/>
                <a:ext cx="258480" cy="223920"/>
              </a:xfrm>
              <a:prstGeom prst="rect">
                <a:avLst/>
              </a:prstGeom>
            </p:spPr>
          </p:pic>
        </mc:Fallback>
      </mc:AlternateContent>
      <p:sp>
        <p:nvSpPr>
          <p:cNvPr id="15" name="ZoneTexte 14">
            <a:extLst>
              <a:ext uri="{FF2B5EF4-FFF2-40B4-BE49-F238E27FC236}">
                <a16:creationId xmlns:a16="http://schemas.microsoft.com/office/drawing/2014/main" id="{4927C489-717C-3CC6-147A-7FFEDD1A219F}"/>
              </a:ext>
            </a:extLst>
          </p:cNvPr>
          <p:cNvSpPr txBox="1"/>
          <p:nvPr/>
        </p:nvSpPr>
        <p:spPr>
          <a:xfrm>
            <a:off x="838200" y="4365734"/>
            <a:ext cx="40195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Détermination du temps fond en fonction des limites et de la majoration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DTR max 12 minutes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Majoration 9 minutes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Profondeur max 30 m.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70BBF405-2E95-DE8B-32FF-5CBFFFF143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0611" y="3978300"/>
            <a:ext cx="2939586" cy="647909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45EDB184-3EF7-5F7C-3C85-4485317C0B1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30612" y="4365734"/>
            <a:ext cx="2939585" cy="2270412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6" name="Encre 25">
                <a:extLst>
                  <a:ext uri="{FF2B5EF4-FFF2-40B4-BE49-F238E27FC236}">
                    <a16:creationId xmlns:a16="http://schemas.microsoft.com/office/drawing/2014/main" id="{373AEF2A-50BE-AD6B-A37A-A3A6455FA896}"/>
                  </a:ext>
                </a:extLst>
              </p14:cNvPr>
              <p14:cNvContentPartPr/>
              <p14:nvPr/>
            </p14:nvContentPartPr>
            <p14:xfrm>
              <a:off x="7099080" y="5911570"/>
              <a:ext cx="216360" cy="25920"/>
            </p14:xfrm>
          </p:contentPart>
        </mc:Choice>
        <mc:Fallback xmlns="">
          <p:pic>
            <p:nvPicPr>
              <p:cNvPr id="26" name="Encre 25">
                <a:extLst>
                  <a:ext uri="{FF2B5EF4-FFF2-40B4-BE49-F238E27FC236}">
                    <a16:creationId xmlns:a16="http://schemas.microsoft.com/office/drawing/2014/main" id="{373AEF2A-50BE-AD6B-A37A-A3A6455FA89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045080" y="5803570"/>
                <a:ext cx="324000" cy="24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7" name="Encre 26">
                <a:extLst>
                  <a:ext uri="{FF2B5EF4-FFF2-40B4-BE49-F238E27FC236}">
                    <a16:creationId xmlns:a16="http://schemas.microsoft.com/office/drawing/2014/main" id="{604A7193-69EA-3A5D-E299-304C14A35F0E}"/>
                  </a:ext>
                </a:extLst>
              </p14:cNvPr>
              <p14:cNvContentPartPr/>
              <p14:nvPr/>
            </p14:nvContentPartPr>
            <p14:xfrm>
              <a:off x="5543160" y="5352850"/>
              <a:ext cx="594000" cy="45000"/>
            </p14:xfrm>
          </p:contentPart>
        </mc:Choice>
        <mc:Fallback xmlns="">
          <p:pic>
            <p:nvPicPr>
              <p:cNvPr id="27" name="Encre 26">
                <a:extLst>
                  <a:ext uri="{FF2B5EF4-FFF2-40B4-BE49-F238E27FC236}">
                    <a16:creationId xmlns:a16="http://schemas.microsoft.com/office/drawing/2014/main" id="{604A7193-69EA-3A5D-E299-304C14A35F0E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489520" y="5244850"/>
                <a:ext cx="701640" cy="260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9631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544</Words>
  <Application>Microsoft Office PowerPoint</Application>
  <PresentationFormat>Grand écran</PresentationFormat>
  <Paragraphs>105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Aptos</vt:lpstr>
      <vt:lpstr>Aptos Narrow</vt:lpstr>
      <vt:lpstr>Arial</vt:lpstr>
      <vt:lpstr>Calibri</vt:lpstr>
      <vt:lpstr>Calibri Light</vt:lpstr>
      <vt:lpstr>Thème Office</vt:lpstr>
      <vt:lpstr>Théorie PA-40</vt:lpstr>
      <vt:lpstr>Planification et briefing</vt:lpstr>
      <vt:lpstr>Planification et briefing</vt:lpstr>
      <vt:lpstr>Planification et briefing</vt:lpstr>
      <vt:lpstr>Planification</vt:lpstr>
      <vt:lpstr>Planification</vt:lpstr>
      <vt:lpstr>Planification – Plongées successives</vt:lpstr>
      <vt:lpstr>Planification – Plongées successives</vt:lpstr>
      <vt:lpstr>Planification – Plongées successives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</dc:title>
  <dc:creator>Jean-Christophe BARREZ</dc:creator>
  <cp:lastModifiedBy>ncdecor</cp:lastModifiedBy>
  <cp:revision>39</cp:revision>
  <dcterms:created xsi:type="dcterms:W3CDTF">2024-01-23T18:58:22Z</dcterms:created>
  <dcterms:modified xsi:type="dcterms:W3CDTF">2026-03-31T19:45:41Z</dcterms:modified>
</cp:coreProperties>
</file>